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390" r:id="rId1"/>
  </p:sldMasterIdLst>
  <p:notesMasterIdLst>
    <p:notesMasterId r:id="rId26"/>
  </p:notesMasterIdLst>
  <p:handoutMasterIdLst>
    <p:handoutMasterId r:id="rId27"/>
  </p:handoutMasterIdLst>
  <p:sldIdLst>
    <p:sldId id="367" r:id="rId2"/>
    <p:sldId id="332" r:id="rId3"/>
    <p:sldId id="355" r:id="rId4"/>
    <p:sldId id="333" r:id="rId5"/>
    <p:sldId id="359" r:id="rId6"/>
    <p:sldId id="338" r:id="rId7"/>
    <p:sldId id="360" r:id="rId8"/>
    <p:sldId id="339" r:id="rId9"/>
    <p:sldId id="368" r:id="rId10"/>
    <p:sldId id="372" r:id="rId11"/>
    <p:sldId id="373" r:id="rId12"/>
    <p:sldId id="371" r:id="rId13"/>
    <p:sldId id="374" r:id="rId14"/>
    <p:sldId id="375" r:id="rId15"/>
    <p:sldId id="349" r:id="rId16"/>
    <p:sldId id="369" r:id="rId17"/>
    <p:sldId id="364" r:id="rId18"/>
    <p:sldId id="356" r:id="rId19"/>
    <p:sldId id="358" r:id="rId20"/>
    <p:sldId id="365" r:id="rId21"/>
    <p:sldId id="363" r:id="rId22"/>
    <p:sldId id="370" r:id="rId23"/>
    <p:sldId id="345" r:id="rId24"/>
    <p:sldId id="348" r:id="rId25"/>
  </p:sldIdLst>
  <p:sldSz cx="9906000" cy="6858000" type="A4"/>
  <p:notesSz cx="6742113" cy="96218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FFFF"/>
    <a:srgbClr val="FF9900"/>
    <a:srgbClr val="0000CC"/>
    <a:srgbClr val="663300"/>
    <a:srgbClr val="F0FEFE"/>
    <a:srgbClr val="CCFF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2" autoAdjust="0"/>
    <p:restoredTop sz="94000" autoAdjust="0"/>
  </p:normalViewPr>
  <p:slideViewPr>
    <p:cSldViewPr snapToGrid="0">
      <p:cViewPr varScale="1">
        <p:scale>
          <a:sx n="83" d="100"/>
          <a:sy n="83" d="100"/>
        </p:scale>
        <p:origin x="1546" y="8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Relationship Id="rId4" Type="http://schemas.openxmlformats.org/officeDocument/2006/relationships/image" Target="../media/image4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Relationship Id="rId4" Type="http://schemas.openxmlformats.org/officeDocument/2006/relationships/image" Target="../media/image4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F7C8F-D241-49E2-B8A4-9E0AE01AEFB2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53ED46-28B1-4907-B616-CFF77ECAF5EE}">
      <dgm:prSet phldrT="[Текст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 b="1" dirty="0" smtClean="0">
              <a:solidFill>
                <a:schemeClr val="bg1"/>
              </a:solidFill>
            </a:rPr>
            <a:t>Утяжеленные бурильные трубы</a:t>
          </a:r>
          <a:endParaRPr lang="ru-RU" b="1" dirty="0">
            <a:solidFill>
              <a:schemeClr val="bg1"/>
            </a:solidFill>
          </a:endParaRPr>
        </a:p>
      </dgm:t>
    </dgm:pt>
    <dgm:pt modelId="{CB25E2A7-7027-4BC5-BDE4-0B8316D6209D}" type="parTrans" cxnId="{B502B5B2-1BE6-43E8-9991-2E9384C9F30F}">
      <dgm:prSet/>
      <dgm:spPr/>
      <dgm:t>
        <a:bodyPr/>
        <a:lstStyle/>
        <a:p>
          <a:endParaRPr lang="ru-RU"/>
        </a:p>
      </dgm:t>
    </dgm:pt>
    <dgm:pt modelId="{D90C5279-2D15-4C59-A758-BF533439F13C}" type="sibTrans" cxnId="{B502B5B2-1BE6-43E8-9991-2E9384C9F30F}">
      <dgm:prSet/>
      <dgm:spPr/>
      <dgm:t>
        <a:bodyPr/>
        <a:lstStyle/>
        <a:p>
          <a:endParaRPr lang="ru-RU"/>
        </a:p>
      </dgm:t>
    </dgm:pt>
    <dgm:pt modelId="{B3ED434C-7F62-48EB-92CD-2BF63D9AC6A8}">
      <dgm:prSet phldrT="[Текст]"/>
      <dgm:spPr/>
      <dgm:t>
        <a:bodyPr anchor="ctr"/>
        <a:lstStyle/>
        <a:p>
          <a:pPr algn="ctr"/>
          <a:r>
            <a:rPr lang="ru-RU" dirty="0" smtClean="0"/>
            <a:t>Более </a:t>
          </a:r>
          <a:r>
            <a:rPr lang="en-US" dirty="0" smtClean="0"/>
            <a:t>                                     </a:t>
          </a:r>
          <a:r>
            <a:rPr lang="ru-RU" dirty="0" smtClean="0"/>
            <a:t>120 </a:t>
          </a:r>
          <a:r>
            <a:rPr lang="en-US" dirty="0" smtClean="0"/>
            <a:t>000 </a:t>
          </a:r>
          <a:r>
            <a:rPr lang="ru-RU" dirty="0" smtClean="0"/>
            <a:t>шт. </a:t>
          </a:r>
          <a:r>
            <a:rPr lang="en-US" dirty="0" smtClean="0"/>
            <a:t>HWDP</a:t>
          </a:r>
          <a:endParaRPr lang="ru-RU" dirty="0"/>
        </a:p>
      </dgm:t>
    </dgm:pt>
    <dgm:pt modelId="{E7700BE7-7878-4B61-9595-633AD30247AE}" type="parTrans" cxnId="{490F454F-8ABC-4FF9-9F16-AE03EBA9B297}">
      <dgm:prSet/>
      <dgm:spPr/>
      <dgm:t>
        <a:bodyPr/>
        <a:lstStyle/>
        <a:p>
          <a:endParaRPr lang="ru-RU"/>
        </a:p>
      </dgm:t>
    </dgm:pt>
    <dgm:pt modelId="{9C9197FC-C29E-4BCB-99B0-1171C191BD3C}" type="sibTrans" cxnId="{490F454F-8ABC-4FF9-9F16-AE03EBA9B297}">
      <dgm:prSet/>
      <dgm:spPr/>
      <dgm:t>
        <a:bodyPr/>
        <a:lstStyle/>
        <a:p>
          <a:endParaRPr lang="ru-RU"/>
        </a:p>
      </dgm:t>
    </dgm:pt>
    <dgm:pt modelId="{09ADA716-C849-4B72-BDA3-9A6FC9F9964B}">
      <dgm:prSet phldrT="[Текст]"/>
      <dgm:spPr/>
      <dgm:t>
        <a:bodyPr anchor="ctr"/>
        <a:lstStyle/>
        <a:p>
          <a:pPr algn="ctr"/>
          <a:r>
            <a:rPr lang="ru-RU" dirty="0" smtClean="0"/>
            <a:t>Более</a:t>
          </a:r>
          <a:r>
            <a:rPr lang="en-US" dirty="0" smtClean="0"/>
            <a:t>                                          </a:t>
          </a:r>
          <a:r>
            <a:rPr lang="ru-RU" dirty="0" smtClean="0"/>
            <a:t>400 </a:t>
          </a:r>
          <a:r>
            <a:rPr lang="en-US" dirty="0" smtClean="0"/>
            <a:t>000 </a:t>
          </a:r>
          <a:r>
            <a:rPr lang="ru-RU" dirty="0" smtClean="0"/>
            <a:t>тн стали</a:t>
          </a:r>
          <a:endParaRPr lang="ru-RU" dirty="0"/>
        </a:p>
      </dgm:t>
    </dgm:pt>
    <dgm:pt modelId="{1E237895-3BF8-4CCE-8AC6-D99E738926B0}" type="parTrans" cxnId="{277E3919-6B84-422A-9209-A6F4D98FB2E9}">
      <dgm:prSet/>
      <dgm:spPr/>
      <dgm:t>
        <a:bodyPr/>
        <a:lstStyle/>
        <a:p>
          <a:endParaRPr lang="ru-RU"/>
        </a:p>
      </dgm:t>
    </dgm:pt>
    <dgm:pt modelId="{773CECF3-2EA4-419F-AC60-FAF65DCC14CF}" type="sibTrans" cxnId="{277E3919-6B84-422A-9209-A6F4D98FB2E9}">
      <dgm:prSet/>
      <dgm:spPr/>
      <dgm:t>
        <a:bodyPr/>
        <a:lstStyle/>
        <a:p>
          <a:endParaRPr lang="ru-RU"/>
        </a:p>
      </dgm:t>
    </dgm:pt>
    <dgm:pt modelId="{279ACB9C-284F-47DE-80CC-DF5B286E1170}">
      <dgm:prSet phldrT="[Текст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ru-RU" b="1" dirty="0" smtClean="0">
              <a:solidFill>
                <a:schemeClr val="bg1"/>
              </a:solidFill>
            </a:rPr>
            <a:t>Утяжеленные бурильные трубы </a:t>
          </a:r>
        </a:p>
        <a:p>
          <a:r>
            <a:rPr lang="ru-RU" b="1" dirty="0" smtClean="0">
              <a:solidFill>
                <a:schemeClr val="bg1"/>
              </a:solidFill>
            </a:rPr>
            <a:t>типа </a:t>
          </a:r>
          <a:r>
            <a:rPr lang="en-US" b="1" dirty="0" smtClean="0">
              <a:solidFill>
                <a:schemeClr val="bg1"/>
              </a:solidFill>
            </a:rPr>
            <a:t>HW</a:t>
          </a:r>
          <a:r>
            <a:rPr lang="ru-RU" b="1" dirty="0" smtClean="0">
              <a:solidFill>
                <a:schemeClr val="bg1"/>
              </a:solidFill>
            </a:rPr>
            <a:t> (ТБТ)</a:t>
          </a:r>
          <a:endParaRPr lang="ru-RU" b="1" dirty="0">
            <a:solidFill>
              <a:schemeClr val="bg1"/>
            </a:solidFill>
          </a:endParaRPr>
        </a:p>
      </dgm:t>
    </dgm:pt>
    <dgm:pt modelId="{79B55138-DE09-4365-A624-A5C811036788}" type="parTrans" cxnId="{5F51787F-B4E1-4C68-9813-4F616097BB70}">
      <dgm:prSet/>
      <dgm:spPr/>
      <dgm:t>
        <a:bodyPr/>
        <a:lstStyle/>
        <a:p>
          <a:endParaRPr lang="ru-RU"/>
        </a:p>
      </dgm:t>
    </dgm:pt>
    <dgm:pt modelId="{45973BD8-B041-46A1-B5B7-162AD3C9DF6D}" type="sibTrans" cxnId="{5F51787F-B4E1-4C68-9813-4F616097BB70}">
      <dgm:prSet/>
      <dgm:spPr/>
      <dgm:t>
        <a:bodyPr/>
        <a:lstStyle/>
        <a:p>
          <a:endParaRPr lang="ru-RU"/>
        </a:p>
      </dgm:t>
    </dgm:pt>
    <dgm:pt modelId="{566C14B1-E2FD-4F23-AC20-EAD2C02DE558}">
      <dgm:prSet/>
      <dgm:spPr/>
      <dgm:t>
        <a:bodyPr anchor="ctr"/>
        <a:lstStyle/>
        <a:p>
          <a:pPr algn="ctr">
            <a:spcAft>
              <a:spcPts val="0"/>
            </a:spcAft>
          </a:pPr>
          <a:r>
            <a:rPr lang="ru-RU" dirty="0" smtClean="0"/>
            <a:t>Более</a:t>
          </a:r>
          <a:r>
            <a:rPr lang="en-US" dirty="0" smtClean="0"/>
            <a:t>                                    </a:t>
          </a:r>
          <a:r>
            <a:rPr lang="ru-RU" dirty="0" smtClean="0"/>
            <a:t>500 </a:t>
          </a:r>
          <a:r>
            <a:rPr lang="en-US" dirty="0" smtClean="0"/>
            <a:t>000</a:t>
          </a:r>
          <a:r>
            <a:rPr lang="ru-RU" dirty="0" smtClean="0"/>
            <a:t> шт. УБТ</a:t>
          </a:r>
          <a:endParaRPr lang="ru-RU" dirty="0"/>
        </a:p>
      </dgm:t>
    </dgm:pt>
    <dgm:pt modelId="{C8B44390-71D8-4C02-A64E-FA993FD70F44}" type="parTrans" cxnId="{F4893DA0-8E5C-46F0-9648-2CCEEDB545D5}">
      <dgm:prSet/>
      <dgm:spPr/>
      <dgm:t>
        <a:bodyPr/>
        <a:lstStyle/>
        <a:p>
          <a:endParaRPr lang="ru-RU"/>
        </a:p>
      </dgm:t>
    </dgm:pt>
    <dgm:pt modelId="{104ADF87-3CCF-4F77-AEEA-B0C1E7009EED}" type="sibTrans" cxnId="{F4893DA0-8E5C-46F0-9648-2CCEEDB545D5}">
      <dgm:prSet/>
      <dgm:spPr/>
      <dgm:t>
        <a:bodyPr/>
        <a:lstStyle/>
        <a:p>
          <a:endParaRPr lang="ru-RU"/>
        </a:p>
      </dgm:t>
    </dgm:pt>
    <dgm:pt modelId="{A48D5D0E-5EEE-4415-88A8-E258FA746015}">
      <dgm:prSet phldrT="[Текст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ru-RU" b="1" dirty="0" smtClean="0">
              <a:solidFill>
                <a:schemeClr val="bg1"/>
              </a:solidFill>
            </a:rPr>
            <a:t>Ведущие бурильные трубы</a:t>
          </a:r>
          <a:endParaRPr lang="ru-RU" b="1" dirty="0">
            <a:solidFill>
              <a:schemeClr val="bg1"/>
            </a:solidFill>
          </a:endParaRPr>
        </a:p>
      </dgm:t>
    </dgm:pt>
    <dgm:pt modelId="{6665F56D-2D86-48A4-BA78-9F1ABAAC29F5}" type="sibTrans" cxnId="{FA945894-01C6-4A74-8154-237931DA773E}">
      <dgm:prSet/>
      <dgm:spPr/>
      <dgm:t>
        <a:bodyPr/>
        <a:lstStyle/>
        <a:p>
          <a:endParaRPr lang="ru-RU"/>
        </a:p>
      </dgm:t>
    </dgm:pt>
    <dgm:pt modelId="{7BC6F499-622D-42CF-8EB1-052A42472AF3}" type="parTrans" cxnId="{FA945894-01C6-4A74-8154-237931DA773E}">
      <dgm:prSet/>
      <dgm:spPr/>
      <dgm:t>
        <a:bodyPr/>
        <a:lstStyle/>
        <a:p>
          <a:endParaRPr lang="ru-RU"/>
        </a:p>
      </dgm:t>
    </dgm:pt>
    <dgm:pt modelId="{4B9EB856-F0E5-458B-B8B9-3E6651C72FE5}">
      <dgm:prSet phldrT="[Текст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ru-RU" b="1" dirty="0" smtClean="0">
              <a:solidFill>
                <a:schemeClr val="bg1"/>
              </a:solidFill>
            </a:rPr>
            <a:t>Поковки и слитки</a:t>
          </a:r>
          <a:endParaRPr lang="ru-RU" b="1" dirty="0">
            <a:solidFill>
              <a:schemeClr val="bg1"/>
            </a:solidFill>
          </a:endParaRPr>
        </a:p>
      </dgm:t>
    </dgm:pt>
    <dgm:pt modelId="{55D8D9A4-055D-41EB-9F17-13ACC18C0B25}" type="parTrans" cxnId="{689D94C9-A921-4442-900D-04471B7DDECA}">
      <dgm:prSet/>
      <dgm:spPr/>
      <dgm:t>
        <a:bodyPr/>
        <a:lstStyle/>
        <a:p>
          <a:endParaRPr lang="ru-RU"/>
        </a:p>
      </dgm:t>
    </dgm:pt>
    <dgm:pt modelId="{8AD48A0D-C5CC-4D98-95DB-A7FE5EEADE91}" type="sibTrans" cxnId="{689D94C9-A921-4442-900D-04471B7DDECA}">
      <dgm:prSet/>
      <dgm:spPr/>
      <dgm:t>
        <a:bodyPr/>
        <a:lstStyle/>
        <a:p>
          <a:endParaRPr lang="ru-RU"/>
        </a:p>
      </dgm:t>
    </dgm:pt>
    <dgm:pt modelId="{12416E0C-742E-4960-BC92-A347BA2CE4EF}">
      <dgm:prSet/>
      <dgm:spPr/>
      <dgm:t>
        <a:bodyPr anchor="ctr"/>
        <a:lstStyle/>
        <a:p>
          <a:pPr algn="ctr"/>
          <a:r>
            <a:rPr lang="ru-RU" dirty="0" smtClean="0"/>
            <a:t>Более 20 </a:t>
          </a:r>
          <a:r>
            <a:rPr lang="en-US" dirty="0" smtClean="0"/>
            <a:t>000</a:t>
          </a:r>
          <a:r>
            <a:rPr lang="ru-RU" dirty="0" smtClean="0"/>
            <a:t> шт. ВБТ</a:t>
          </a:r>
          <a:endParaRPr lang="ru-RU" dirty="0"/>
        </a:p>
      </dgm:t>
    </dgm:pt>
    <dgm:pt modelId="{2CE58355-9EC6-4A47-B96D-6CDDC05C59CC}" type="parTrans" cxnId="{1E891860-5C12-4929-BDCB-DF6468716161}">
      <dgm:prSet/>
      <dgm:spPr/>
      <dgm:t>
        <a:bodyPr/>
        <a:lstStyle/>
        <a:p>
          <a:endParaRPr lang="ru-RU"/>
        </a:p>
      </dgm:t>
    </dgm:pt>
    <dgm:pt modelId="{8DAA2B77-5097-48B7-8743-CC692218E2A5}" type="sibTrans" cxnId="{1E891860-5C12-4929-BDCB-DF6468716161}">
      <dgm:prSet/>
      <dgm:spPr/>
      <dgm:t>
        <a:bodyPr/>
        <a:lstStyle/>
        <a:p>
          <a:endParaRPr lang="ru-RU"/>
        </a:p>
      </dgm:t>
    </dgm:pt>
    <dgm:pt modelId="{97694D57-CCE3-4D31-BBBB-7B9BF4DF2819}" type="pres">
      <dgm:prSet presAssocID="{5E7F7C8F-D241-49E2-B8A4-9E0AE01AEFB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FA32BB50-ECA7-433C-A511-105F3D2B1F1F}" type="pres">
      <dgm:prSet presAssocID="{A553ED46-28B1-4907-B616-CFF77ECAF5EE}" presName="linNode" presStyleCnt="0"/>
      <dgm:spPr/>
    </dgm:pt>
    <dgm:pt modelId="{3F4A92B0-724F-4D4C-9295-AA524AE602C2}" type="pres">
      <dgm:prSet presAssocID="{A553ED46-28B1-4907-B616-CFF77ECAF5EE}" presName="parentShp" presStyleLbl="node1" presStyleIdx="0" presStyleCnt="4" custScaleX="7068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93DAFD-4258-4AE8-8555-8E6B29C32754}" type="pres">
      <dgm:prSet presAssocID="{A553ED46-28B1-4907-B616-CFF77ECAF5EE}" presName="childShp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B28480-5C5D-4D34-AB0B-4D8C98D428B1}" type="pres">
      <dgm:prSet presAssocID="{D90C5279-2D15-4C59-A758-BF533439F13C}" presName="spacing" presStyleCnt="0"/>
      <dgm:spPr/>
    </dgm:pt>
    <dgm:pt modelId="{5D25BCE9-30AB-4CC1-9791-7BDCD76868CF}" type="pres">
      <dgm:prSet presAssocID="{279ACB9C-284F-47DE-80CC-DF5B286E1170}" presName="linNode" presStyleCnt="0"/>
      <dgm:spPr/>
    </dgm:pt>
    <dgm:pt modelId="{A7697C20-3459-4CC2-8155-D1C6533357EB}" type="pres">
      <dgm:prSet presAssocID="{279ACB9C-284F-47DE-80CC-DF5B286E1170}" presName="parentShp" presStyleLbl="node1" presStyleIdx="1" presStyleCnt="4" custScaleX="7068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6C85B0-51D0-41F5-904B-2C93FC65257A}" type="pres">
      <dgm:prSet presAssocID="{279ACB9C-284F-47DE-80CC-DF5B286E1170}" presName="childShp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9014BC0-A3CF-4D62-8CAC-094DB3F3FDB9}" type="pres">
      <dgm:prSet presAssocID="{45973BD8-B041-46A1-B5B7-162AD3C9DF6D}" presName="spacing" presStyleCnt="0"/>
      <dgm:spPr/>
    </dgm:pt>
    <dgm:pt modelId="{988425EB-6478-4C0D-AB16-7160BCEDE0C9}" type="pres">
      <dgm:prSet presAssocID="{A48D5D0E-5EEE-4415-88A8-E258FA746015}" presName="linNode" presStyleCnt="0"/>
      <dgm:spPr/>
    </dgm:pt>
    <dgm:pt modelId="{5C9864CB-7763-4938-8A13-D151B8EF439B}" type="pres">
      <dgm:prSet presAssocID="{A48D5D0E-5EEE-4415-88A8-E258FA746015}" presName="parentShp" presStyleLbl="node1" presStyleIdx="2" presStyleCnt="4" custScaleX="7068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81D7BE-E15E-49AA-854F-BE7A1BBD93F7}" type="pres">
      <dgm:prSet presAssocID="{A48D5D0E-5EEE-4415-88A8-E258FA746015}" presName="childShp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EA64F8-DBF6-4DBA-A31A-4FC28F19FD7D}" type="pres">
      <dgm:prSet presAssocID="{6665F56D-2D86-48A4-BA78-9F1ABAAC29F5}" presName="spacing" presStyleCnt="0"/>
      <dgm:spPr/>
    </dgm:pt>
    <dgm:pt modelId="{7649BC95-4529-4C68-BAC5-DA757345A232}" type="pres">
      <dgm:prSet presAssocID="{4B9EB856-F0E5-458B-B8B9-3E6651C72FE5}" presName="linNode" presStyleCnt="0"/>
      <dgm:spPr/>
    </dgm:pt>
    <dgm:pt modelId="{F09827BE-89FD-4EF3-9181-6321D4523A62}" type="pres">
      <dgm:prSet presAssocID="{4B9EB856-F0E5-458B-B8B9-3E6651C72FE5}" presName="parentShp" presStyleLbl="node1" presStyleIdx="3" presStyleCnt="4" custScaleX="7068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C41B12-6D5D-4E71-81EA-A09D86AD1CE0}" type="pres">
      <dgm:prSet presAssocID="{4B9EB856-F0E5-458B-B8B9-3E6651C72FE5}" presName="childShp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0FF3078-4883-4E29-A55E-D18DFCCEB9F5}" type="presOf" srcId="{B3ED434C-7F62-48EB-92CD-2BF63D9AC6A8}" destId="{CF6C85B0-51D0-41F5-904B-2C93FC65257A}" srcOrd="0" destOrd="0" presId="urn:microsoft.com/office/officeart/2005/8/layout/vList6"/>
    <dgm:cxn modelId="{12C5A837-2767-4124-834A-7753AC3406F7}" type="presOf" srcId="{4B9EB856-F0E5-458B-B8B9-3E6651C72FE5}" destId="{F09827BE-89FD-4EF3-9181-6321D4523A62}" srcOrd="0" destOrd="0" presId="urn:microsoft.com/office/officeart/2005/8/layout/vList6"/>
    <dgm:cxn modelId="{B502B5B2-1BE6-43E8-9991-2E9384C9F30F}" srcId="{5E7F7C8F-D241-49E2-B8A4-9E0AE01AEFB2}" destId="{A553ED46-28B1-4907-B616-CFF77ECAF5EE}" srcOrd="0" destOrd="0" parTransId="{CB25E2A7-7027-4BC5-BDE4-0B8316D6209D}" sibTransId="{D90C5279-2D15-4C59-A758-BF533439F13C}"/>
    <dgm:cxn modelId="{5F51787F-B4E1-4C68-9813-4F616097BB70}" srcId="{5E7F7C8F-D241-49E2-B8A4-9E0AE01AEFB2}" destId="{279ACB9C-284F-47DE-80CC-DF5B286E1170}" srcOrd="1" destOrd="0" parTransId="{79B55138-DE09-4365-A624-A5C811036788}" sibTransId="{45973BD8-B041-46A1-B5B7-162AD3C9DF6D}"/>
    <dgm:cxn modelId="{689D94C9-A921-4442-900D-04471B7DDECA}" srcId="{5E7F7C8F-D241-49E2-B8A4-9E0AE01AEFB2}" destId="{4B9EB856-F0E5-458B-B8B9-3E6651C72FE5}" srcOrd="3" destOrd="0" parTransId="{55D8D9A4-055D-41EB-9F17-13ACC18C0B25}" sibTransId="{8AD48A0D-C5CC-4D98-95DB-A7FE5EEADE91}"/>
    <dgm:cxn modelId="{FA945894-01C6-4A74-8154-237931DA773E}" srcId="{5E7F7C8F-D241-49E2-B8A4-9E0AE01AEFB2}" destId="{A48D5D0E-5EEE-4415-88A8-E258FA746015}" srcOrd="2" destOrd="0" parTransId="{7BC6F499-622D-42CF-8EB1-052A42472AF3}" sibTransId="{6665F56D-2D86-48A4-BA78-9F1ABAAC29F5}"/>
    <dgm:cxn modelId="{1E891860-5C12-4929-BDCB-DF6468716161}" srcId="{A48D5D0E-5EEE-4415-88A8-E258FA746015}" destId="{12416E0C-742E-4960-BC92-A347BA2CE4EF}" srcOrd="0" destOrd="0" parTransId="{2CE58355-9EC6-4A47-B96D-6CDDC05C59CC}" sibTransId="{8DAA2B77-5097-48B7-8743-CC692218E2A5}"/>
    <dgm:cxn modelId="{98B7E4E2-215C-44AC-9589-B872C9A727E8}" type="presOf" srcId="{09ADA716-C849-4B72-BDA3-9A6FC9F9964B}" destId="{0BC41B12-6D5D-4E71-81EA-A09D86AD1CE0}" srcOrd="0" destOrd="0" presId="urn:microsoft.com/office/officeart/2005/8/layout/vList6"/>
    <dgm:cxn modelId="{1DA29F2C-3ABB-49E5-9BD6-0E5BFE167057}" type="presOf" srcId="{279ACB9C-284F-47DE-80CC-DF5B286E1170}" destId="{A7697C20-3459-4CC2-8155-D1C6533357EB}" srcOrd="0" destOrd="0" presId="urn:microsoft.com/office/officeart/2005/8/layout/vList6"/>
    <dgm:cxn modelId="{2E824933-2EC2-41F3-B4F6-91C9028DD5CE}" type="presOf" srcId="{A553ED46-28B1-4907-B616-CFF77ECAF5EE}" destId="{3F4A92B0-724F-4D4C-9295-AA524AE602C2}" srcOrd="0" destOrd="0" presId="urn:microsoft.com/office/officeart/2005/8/layout/vList6"/>
    <dgm:cxn modelId="{C3D64ECF-BBFB-4AAA-A785-575523DB7837}" type="presOf" srcId="{12416E0C-742E-4960-BC92-A347BA2CE4EF}" destId="{3581D7BE-E15E-49AA-854F-BE7A1BBD93F7}" srcOrd="0" destOrd="0" presId="urn:microsoft.com/office/officeart/2005/8/layout/vList6"/>
    <dgm:cxn modelId="{490F454F-8ABC-4FF9-9F16-AE03EBA9B297}" srcId="{279ACB9C-284F-47DE-80CC-DF5B286E1170}" destId="{B3ED434C-7F62-48EB-92CD-2BF63D9AC6A8}" srcOrd="0" destOrd="0" parTransId="{E7700BE7-7878-4B61-9595-633AD30247AE}" sibTransId="{9C9197FC-C29E-4BCB-99B0-1171C191BD3C}"/>
    <dgm:cxn modelId="{AAC72E27-E3B7-4E17-B0EE-6099A924D3DA}" type="presOf" srcId="{A48D5D0E-5EEE-4415-88A8-E258FA746015}" destId="{5C9864CB-7763-4938-8A13-D151B8EF439B}" srcOrd="0" destOrd="0" presId="urn:microsoft.com/office/officeart/2005/8/layout/vList6"/>
    <dgm:cxn modelId="{F4893DA0-8E5C-46F0-9648-2CCEEDB545D5}" srcId="{A553ED46-28B1-4907-B616-CFF77ECAF5EE}" destId="{566C14B1-E2FD-4F23-AC20-EAD2C02DE558}" srcOrd="0" destOrd="0" parTransId="{C8B44390-71D8-4C02-A64E-FA993FD70F44}" sibTransId="{104ADF87-3CCF-4F77-AEEA-B0C1E7009EED}"/>
    <dgm:cxn modelId="{3E667101-5929-4B7F-9CC4-76DCECA4250F}" type="presOf" srcId="{566C14B1-E2FD-4F23-AC20-EAD2C02DE558}" destId="{8893DAFD-4258-4AE8-8555-8E6B29C32754}" srcOrd="0" destOrd="0" presId="urn:microsoft.com/office/officeart/2005/8/layout/vList6"/>
    <dgm:cxn modelId="{277E3919-6B84-422A-9209-A6F4D98FB2E9}" srcId="{4B9EB856-F0E5-458B-B8B9-3E6651C72FE5}" destId="{09ADA716-C849-4B72-BDA3-9A6FC9F9964B}" srcOrd="0" destOrd="0" parTransId="{1E237895-3BF8-4CCE-8AC6-D99E738926B0}" sibTransId="{773CECF3-2EA4-419F-AC60-FAF65DCC14CF}"/>
    <dgm:cxn modelId="{FCF1AAC3-A44E-4A93-BE22-E6FF5A07C0A7}" type="presOf" srcId="{5E7F7C8F-D241-49E2-B8A4-9E0AE01AEFB2}" destId="{97694D57-CCE3-4D31-BBBB-7B9BF4DF2819}" srcOrd="0" destOrd="0" presId="urn:microsoft.com/office/officeart/2005/8/layout/vList6"/>
    <dgm:cxn modelId="{220459EE-B9A0-41BF-A62A-05F7EC70B564}" type="presParOf" srcId="{97694D57-CCE3-4D31-BBBB-7B9BF4DF2819}" destId="{FA32BB50-ECA7-433C-A511-105F3D2B1F1F}" srcOrd="0" destOrd="0" presId="urn:microsoft.com/office/officeart/2005/8/layout/vList6"/>
    <dgm:cxn modelId="{F267D9F3-7428-4E99-9845-1134DDE680A7}" type="presParOf" srcId="{FA32BB50-ECA7-433C-A511-105F3D2B1F1F}" destId="{3F4A92B0-724F-4D4C-9295-AA524AE602C2}" srcOrd="0" destOrd="0" presId="urn:microsoft.com/office/officeart/2005/8/layout/vList6"/>
    <dgm:cxn modelId="{486400A3-94F2-4D16-A04A-C29B8BD240E9}" type="presParOf" srcId="{FA32BB50-ECA7-433C-A511-105F3D2B1F1F}" destId="{8893DAFD-4258-4AE8-8555-8E6B29C32754}" srcOrd="1" destOrd="0" presId="urn:microsoft.com/office/officeart/2005/8/layout/vList6"/>
    <dgm:cxn modelId="{C268183D-EB21-47C8-9988-B79BA759716B}" type="presParOf" srcId="{97694D57-CCE3-4D31-BBBB-7B9BF4DF2819}" destId="{64B28480-5C5D-4D34-AB0B-4D8C98D428B1}" srcOrd="1" destOrd="0" presId="urn:microsoft.com/office/officeart/2005/8/layout/vList6"/>
    <dgm:cxn modelId="{D4B2788F-0460-4B63-8780-F7285D3CC46C}" type="presParOf" srcId="{97694D57-CCE3-4D31-BBBB-7B9BF4DF2819}" destId="{5D25BCE9-30AB-4CC1-9791-7BDCD76868CF}" srcOrd="2" destOrd="0" presId="urn:microsoft.com/office/officeart/2005/8/layout/vList6"/>
    <dgm:cxn modelId="{9CB8CAC3-09F4-45F1-8D11-C3E63958783E}" type="presParOf" srcId="{5D25BCE9-30AB-4CC1-9791-7BDCD76868CF}" destId="{A7697C20-3459-4CC2-8155-D1C6533357EB}" srcOrd="0" destOrd="0" presId="urn:microsoft.com/office/officeart/2005/8/layout/vList6"/>
    <dgm:cxn modelId="{AABADFC1-5C20-4B9F-BB57-4B7416E5812B}" type="presParOf" srcId="{5D25BCE9-30AB-4CC1-9791-7BDCD76868CF}" destId="{CF6C85B0-51D0-41F5-904B-2C93FC65257A}" srcOrd="1" destOrd="0" presId="urn:microsoft.com/office/officeart/2005/8/layout/vList6"/>
    <dgm:cxn modelId="{DE3BEBE2-0611-4E20-8E93-10EEA89B5EA9}" type="presParOf" srcId="{97694D57-CCE3-4D31-BBBB-7B9BF4DF2819}" destId="{D9014BC0-A3CF-4D62-8CAC-094DB3F3FDB9}" srcOrd="3" destOrd="0" presId="urn:microsoft.com/office/officeart/2005/8/layout/vList6"/>
    <dgm:cxn modelId="{B4D99265-14C1-4D61-B16D-3272F8C308B9}" type="presParOf" srcId="{97694D57-CCE3-4D31-BBBB-7B9BF4DF2819}" destId="{988425EB-6478-4C0D-AB16-7160BCEDE0C9}" srcOrd="4" destOrd="0" presId="urn:microsoft.com/office/officeart/2005/8/layout/vList6"/>
    <dgm:cxn modelId="{12006D7B-68BC-44F5-9C68-CF6BBD183F1B}" type="presParOf" srcId="{988425EB-6478-4C0D-AB16-7160BCEDE0C9}" destId="{5C9864CB-7763-4938-8A13-D151B8EF439B}" srcOrd="0" destOrd="0" presId="urn:microsoft.com/office/officeart/2005/8/layout/vList6"/>
    <dgm:cxn modelId="{166E2A0A-B97E-4707-9DF5-B76DCDFDA321}" type="presParOf" srcId="{988425EB-6478-4C0D-AB16-7160BCEDE0C9}" destId="{3581D7BE-E15E-49AA-854F-BE7A1BBD93F7}" srcOrd="1" destOrd="0" presId="urn:microsoft.com/office/officeart/2005/8/layout/vList6"/>
    <dgm:cxn modelId="{0ACAB1C6-1888-4DE8-B88C-A23293CF696D}" type="presParOf" srcId="{97694D57-CCE3-4D31-BBBB-7B9BF4DF2819}" destId="{A3EA64F8-DBF6-4DBA-A31A-4FC28F19FD7D}" srcOrd="5" destOrd="0" presId="urn:microsoft.com/office/officeart/2005/8/layout/vList6"/>
    <dgm:cxn modelId="{0DA247DB-7AB4-4E93-AD49-BB02E852ACD5}" type="presParOf" srcId="{97694D57-CCE3-4D31-BBBB-7B9BF4DF2819}" destId="{7649BC95-4529-4C68-BAC5-DA757345A232}" srcOrd="6" destOrd="0" presId="urn:microsoft.com/office/officeart/2005/8/layout/vList6"/>
    <dgm:cxn modelId="{E22EBEEB-0C09-4D15-9AE4-D33EF86FBC7A}" type="presParOf" srcId="{7649BC95-4529-4C68-BAC5-DA757345A232}" destId="{F09827BE-89FD-4EF3-9181-6321D4523A62}" srcOrd="0" destOrd="0" presId="urn:microsoft.com/office/officeart/2005/8/layout/vList6"/>
    <dgm:cxn modelId="{EB13883B-750F-4584-9CEC-470B4C5ED5FD}" type="presParOf" srcId="{7649BC95-4529-4C68-BAC5-DA757345A232}" destId="{0BC41B12-6D5D-4E71-81EA-A09D86AD1CE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3DAFD-4258-4AE8-8555-8E6B29C32754}">
      <dsp:nvSpPr>
        <dsp:cNvPr id="0" name=""/>
        <dsp:cNvSpPr/>
      </dsp:nvSpPr>
      <dsp:spPr>
        <a:xfrm>
          <a:off x="2902633" y="1461"/>
          <a:ext cx="5101767" cy="115908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285750" lvl="1" indent="-285750" algn="ctr" defTabSz="128905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900" kern="1200" dirty="0" smtClean="0"/>
            <a:t>Более</a:t>
          </a:r>
          <a:r>
            <a:rPr lang="en-US" sz="2900" kern="1200" dirty="0" smtClean="0"/>
            <a:t>                                    </a:t>
          </a:r>
          <a:r>
            <a:rPr lang="ru-RU" sz="2900" kern="1200" dirty="0" smtClean="0"/>
            <a:t>500 </a:t>
          </a:r>
          <a:r>
            <a:rPr lang="en-US" sz="2900" kern="1200" dirty="0" smtClean="0"/>
            <a:t>000</a:t>
          </a:r>
          <a:r>
            <a:rPr lang="ru-RU" sz="2900" kern="1200" dirty="0" smtClean="0"/>
            <a:t> шт. УБТ</a:t>
          </a:r>
          <a:endParaRPr lang="ru-RU" sz="2900" kern="1200" dirty="0"/>
        </a:p>
      </dsp:txBody>
      <dsp:txXfrm>
        <a:off x="2902633" y="146346"/>
        <a:ext cx="4667112" cy="869310"/>
      </dsp:txXfrm>
    </dsp:sp>
    <dsp:sp modelId="{3F4A92B0-724F-4D4C-9295-AA524AE602C2}">
      <dsp:nvSpPr>
        <dsp:cNvPr id="0" name=""/>
        <dsp:cNvSpPr/>
      </dsp:nvSpPr>
      <dsp:spPr>
        <a:xfrm>
          <a:off x="498544" y="1461"/>
          <a:ext cx="2404088" cy="1159080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chemeClr val="bg1"/>
              </a:solidFill>
            </a:rPr>
            <a:t>Утяжеленные бурильные трубы</a:t>
          </a:r>
          <a:endParaRPr lang="ru-RU" sz="2000" b="1" kern="1200" dirty="0">
            <a:solidFill>
              <a:schemeClr val="bg1"/>
            </a:solidFill>
          </a:endParaRPr>
        </a:p>
      </dsp:txBody>
      <dsp:txXfrm>
        <a:off x="555126" y="58043"/>
        <a:ext cx="2290924" cy="1045916"/>
      </dsp:txXfrm>
    </dsp:sp>
    <dsp:sp modelId="{CF6C85B0-51D0-41F5-904B-2C93FC65257A}">
      <dsp:nvSpPr>
        <dsp:cNvPr id="0" name=""/>
        <dsp:cNvSpPr/>
      </dsp:nvSpPr>
      <dsp:spPr>
        <a:xfrm>
          <a:off x="2902633" y="1276449"/>
          <a:ext cx="5101767" cy="115908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285750" lvl="1" indent="-285750" algn="ctr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900" kern="1200" dirty="0" smtClean="0"/>
            <a:t>Более </a:t>
          </a:r>
          <a:r>
            <a:rPr lang="en-US" sz="2900" kern="1200" dirty="0" smtClean="0"/>
            <a:t>                                     </a:t>
          </a:r>
          <a:r>
            <a:rPr lang="ru-RU" sz="2900" kern="1200" dirty="0" smtClean="0"/>
            <a:t>120 </a:t>
          </a:r>
          <a:r>
            <a:rPr lang="en-US" sz="2900" kern="1200" dirty="0" smtClean="0"/>
            <a:t>000 </a:t>
          </a:r>
          <a:r>
            <a:rPr lang="ru-RU" sz="2900" kern="1200" dirty="0" smtClean="0"/>
            <a:t>шт. </a:t>
          </a:r>
          <a:r>
            <a:rPr lang="en-US" sz="2900" kern="1200" dirty="0" smtClean="0"/>
            <a:t>HWDP</a:t>
          </a:r>
          <a:endParaRPr lang="ru-RU" sz="2900" kern="1200" dirty="0"/>
        </a:p>
      </dsp:txBody>
      <dsp:txXfrm>
        <a:off x="2902633" y="1421334"/>
        <a:ext cx="4667112" cy="869310"/>
      </dsp:txXfrm>
    </dsp:sp>
    <dsp:sp modelId="{A7697C20-3459-4CC2-8155-D1C6533357EB}">
      <dsp:nvSpPr>
        <dsp:cNvPr id="0" name=""/>
        <dsp:cNvSpPr/>
      </dsp:nvSpPr>
      <dsp:spPr>
        <a:xfrm>
          <a:off x="498544" y="1276449"/>
          <a:ext cx="2404088" cy="1159080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chemeClr val="bg1"/>
              </a:solidFill>
            </a:rPr>
            <a:t>Утяжеленные бурильные трубы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chemeClr val="bg1"/>
              </a:solidFill>
            </a:rPr>
            <a:t>типа </a:t>
          </a:r>
          <a:r>
            <a:rPr lang="en-US" sz="2000" b="1" kern="1200" dirty="0" smtClean="0">
              <a:solidFill>
                <a:schemeClr val="bg1"/>
              </a:solidFill>
            </a:rPr>
            <a:t>HW</a:t>
          </a:r>
          <a:r>
            <a:rPr lang="ru-RU" sz="2000" b="1" kern="1200" dirty="0" smtClean="0">
              <a:solidFill>
                <a:schemeClr val="bg1"/>
              </a:solidFill>
            </a:rPr>
            <a:t> (ТБТ)</a:t>
          </a:r>
          <a:endParaRPr lang="ru-RU" sz="2000" b="1" kern="1200" dirty="0">
            <a:solidFill>
              <a:schemeClr val="bg1"/>
            </a:solidFill>
          </a:endParaRPr>
        </a:p>
      </dsp:txBody>
      <dsp:txXfrm>
        <a:off x="555126" y="1333031"/>
        <a:ext cx="2290924" cy="1045916"/>
      </dsp:txXfrm>
    </dsp:sp>
    <dsp:sp modelId="{3581D7BE-E15E-49AA-854F-BE7A1BBD93F7}">
      <dsp:nvSpPr>
        <dsp:cNvPr id="0" name=""/>
        <dsp:cNvSpPr/>
      </dsp:nvSpPr>
      <dsp:spPr>
        <a:xfrm>
          <a:off x="2902633" y="2551437"/>
          <a:ext cx="5101767" cy="115908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285750" lvl="1" indent="-285750" algn="ctr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900" kern="1200" dirty="0" smtClean="0"/>
            <a:t>Более 20 </a:t>
          </a:r>
          <a:r>
            <a:rPr lang="en-US" sz="2900" kern="1200" dirty="0" smtClean="0"/>
            <a:t>000</a:t>
          </a:r>
          <a:r>
            <a:rPr lang="ru-RU" sz="2900" kern="1200" dirty="0" smtClean="0"/>
            <a:t> шт. ВБТ</a:t>
          </a:r>
          <a:endParaRPr lang="ru-RU" sz="2900" kern="1200" dirty="0"/>
        </a:p>
      </dsp:txBody>
      <dsp:txXfrm>
        <a:off x="2902633" y="2696322"/>
        <a:ext cx="4667112" cy="869310"/>
      </dsp:txXfrm>
    </dsp:sp>
    <dsp:sp modelId="{5C9864CB-7763-4938-8A13-D151B8EF439B}">
      <dsp:nvSpPr>
        <dsp:cNvPr id="0" name=""/>
        <dsp:cNvSpPr/>
      </dsp:nvSpPr>
      <dsp:spPr>
        <a:xfrm>
          <a:off x="498544" y="2551437"/>
          <a:ext cx="2404088" cy="1159080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chemeClr val="bg1"/>
              </a:solidFill>
            </a:rPr>
            <a:t>Ведущие бурильные трубы</a:t>
          </a:r>
          <a:endParaRPr lang="ru-RU" sz="2000" b="1" kern="1200" dirty="0">
            <a:solidFill>
              <a:schemeClr val="bg1"/>
            </a:solidFill>
          </a:endParaRPr>
        </a:p>
      </dsp:txBody>
      <dsp:txXfrm>
        <a:off x="555126" y="2608019"/>
        <a:ext cx="2290924" cy="1045916"/>
      </dsp:txXfrm>
    </dsp:sp>
    <dsp:sp modelId="{0BC41B12-6D5D-4E71-81EA-A09D86AD1CE0}">
      <dsp:nvSpPr>
        <dsp:cNvPr id="0" name=""/>
        <dsp:cNvSpPr/>
      </dsp:nvSpPr>
      <dsp:spPr>
        <a:xfrm>
          <a:off x="2902633" y="3826425"/>
          <a:ext cx="5101767" cy="115908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285750" lvl="1" indent="-285750" algn="ctr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900" kern="1200" dirty="0" smtClean="0"/>
            <a:t>Более</a:t>
          </a:r>
          <a:r>
            <a:rPr lang="en-US" sz="2900" kern="1200" dirty="0" smtClean="0"/>
            <a:t>                                          </a:t>
          </a:r>
          <a:r>
            <a:rPr lang="ru-RU" sz="2900" kern="1200" dirty="0" smtClean="0"/>
            <a:t>400 </a:t>
          </a:r>
          <a:r>
            <a:rPr lang="en-US" sz="2900" kern="1200" dirty="0" smtClean="0"/>
            <a:t>000 </a:t>
          </a:r>
          <a:r>
            <a:rPr lang="ru-RU" sz="2900" kern="1200" dirty="0" smtClean="0"/>
            <a:t>тн стали</a:t>
          </a:r>
          <a:endParaRPr lang="ru-RU" sz="2900" kern="1200" dirty="0"/>
        </a:p>
      </dsp:txBody>
      <dsp:txXfrm>
        <a:off x="2902633" y="3971310"/>
        <a:ext cx="4667112" cy="869310"/>
      </dsp:txXfrm>
    </dsp:sp>
    <dsp:sp modelId="{F09827BE-89FD-4EF3-9181-6321D4523A62}">
      <dsp:nvSpPr>
        <dsp:cNvPr id="0" name=""/>
        <dsp:cNvSpPr/>
      </dsp:nvSpPr>
      <dsp:spPr>
        <a:xfrm>
          <a:off x="498544" y="3826425"/>
          <a:ext cx="2404088" cy="1159080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chemeClr val="bg1"/>
              </a:solidFill>
            </a:rPr>
            <a:t>Поковки и слитки</a:t>
          </a:r>
          <a:endParaRPr lang="ru-RU" sz="2000" b="1" kern="1200" dirty="0">
            <a:solidFill>
              <a:schemeClr val="bg1"/>
            </a:solidFill>
          </a:endParaRPr>
        </a:p>
      </dsp:txBody>
      <dsp:txXfrm>
        <a:off x="555126" y="3883007"/>
        <a:ext cx="2290924" cy="1045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2258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19" tIns="44710" rIns="89419" bIns="44710" numCol="1" anchor="t" anchorCtr="0" compatLnSpc="1">
            <a:prstTxWarp prst="textNoShape">
              <a:avLst/>
            </a:prstTxWarp>
          </a:bodyPr>
          <a:lstStyle>
            <a:lvl1pPr algn="l" defTabSz="895350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 bwMode="auto">
          <a:xfrm>
            <a:off x="3817938" y="0"/>
            <a:ext cx="2922587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19" tIns="44710" rIns="89419" bIns="44710" numCol="1" anchor="t" anchorCtr="0" compatLnSpc="1">
            <a:prstTxWarp prst="textNoShape">
              <a:avLst/>
            </a:prstTxWarp>
          </a:bodyPr>
          <a:lstStyle>
            <a:lvl1pPr algn="r" defTabSz="895350">
              <a:defRPr sz="1200"/>
            </a:lvl1pPr>
          </a:lstStyle>
          <a:p>
            <a:pPr>
              <a:defRPr/>
            </a:pPr>
            <a:fld id="{6B71CD8D-75A2-488A-ADD8-C20FC044ED67}" type="datetimeFigureOut">
              <a:rPr lang="ru-RU"/>
              <a:pPr>
                <a:defRPr/>
              </a:pPr>
              <a:t>02.12.2019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 bwMode="auto">
          <a:xfrm>
            <a:off x="0" y="9137650"/>
            <a:ext cx="292258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19" tIns="44710" rIns="89419" bIns="44710" numCol="1" anchor="b" anchorCtr="0" compatLnSpc="1">
            <a:prstTxWarp prst="textNoShape">
              <a:avLst/>
            </a:prstTxWarp>
          </a:bodyPr>
          <a:lstStyle>
            <a:lvl1pPr algn="l" defTabSz="895350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 bwMode="auto">
          <a:xfrm>
            <a:off x="3817938" y="9137650"/>
            <a:ext cx="2922587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19" tIns="44710" rIns="89419" bIns="44710" numCol="1" anchor="b" anchorCtr="0" compatLnSpc="1">
            <a:prstTxWarp prst="textNoShape">
              <a:avLst/>
            </a:prstTxWarp>
          </a:bodyPr>
          <a:lstStyle>
            <a:lvl1pPr algn="r" defTabSz="895350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4340B9B-C5F5-4729-AD2F-0132C459F73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47440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2258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19" tIns="44710" rIns="89419" bIns="44710" numCol="1" anchor="t" anchorCtr="0" compatLnSpc="1">
            <a:prstTxWarp prst="textNoShape">
              <a:avLst/>
            </a:prstTxWarp>
          </a:bodyPr>
          <a:lstStyle>
            <a:lvl1pPr algn="l" defTabSz="895350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17938" y="0"/>
            <a:ext cx="2922587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19" tIns="44710" rIns="89419" bIns="44710" numCol="1" anchor="t" anchorCtr="0" compatLnSpc="1">
            <a:prstTxWarp prst="textNoShape">
              <a:avLst/>
            </a:prstTxWarp>
          </a:bodyPr>
          <a:lstStyle>
            <a:lvl1pPr algn="r" defTabSz="895350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444B4B4B-4CCE-4488-B813-57A3319A4782}" type="datetimeFigureOut">
              <a:rPr lang="ru-RU"/>
              <a:pPr>
                <a:defRPr/>
              </a:pPr>
              <a:t>02.12.2019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20725"/>
            <a:ext cx="5211763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9" tIns="45655" rIns="91309" bIns="45655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74688" y="4572000"/>
            <a:ext cx="5392737" cy="4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19" tIns="44710" rIns="89419" bIns="44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9137650"/>
            <a:ext cx="292258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19" tIns="44710" rIns="89419" bIns="44710" numCol="1" anchor="b" anchorCtr="0" compatLnSpc="1">
            <a:prstTxWarp prst="textNoShape">
              <a:avLst/>
            </a:prstTxWarp>
          </a:bodyPr>
          <a:lstStyle>
            <a:lvl1pPr algn="l" defTabSz="895350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17938" y="9137650"/>
            <a:ext cx="2922587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19" tIns="44710" rIns="89419" bIns="44710" numCol="1" anchor="b" anchorCtr="0" compatLnSpc="1">
            <a:prstTxWarp prst="textNoShape">
              <a:avLst/>
            </a:prstTxWarp>
          </a:bodyPr>
          <a:lstStyle>
            <a:lvl1pPr algn="r" defTabSz="895350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9914C8A-3D4E-4FF3-980F-DF4A33917C8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57837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Прямоуг.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95365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9076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65175" y="720725"/>
            <a:ext cx="5211763" cy="36099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Прямоуг.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397530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Прямоуг.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2765274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4199751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4068237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1884373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3402957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65175" y="720725"/>
            <a:ext cx="5211763" cy="36099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Прямоуг.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1656124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95122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260188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1602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2857892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413055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58663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151445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312015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Прямоуг.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235274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Прямоуг.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65175" y="720725"/>
            <a:ext cx="5211763" cy="36099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Прямоуг.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uk-UA" altLang="ru-RU" smtClean="0"/>
          </a:p>
        </p:txBody>
      </p:sp>
    </p:spTree>
    <p:extLst>
      <p:ext uri="{BB962C8B-B14F-4D97-AF65-F5344CB8AC3E}">
        <p14:creationId xmlns:p14="http://schemas.microsoft.com/office/powerpoint/2010/main" val="288642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90A54-E6D8-47DA-AAF1-014EEC7E1D4B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98C9B-DE28-47B5-90D1-57E14055E36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295E4-22EF-49CF-9A1B-A7E45F37262F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5A353-2981-4AED-B0CE-0AF9CD3D468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76575-3894-4EF7-9631-0E487986FBC6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43F8F-F441-4C34-9724-176B99A2C00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F4798-0B36-4FF4-A8A8-FED9080D9619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25CD78-8DA4-4766-8E0E-466EF675A1F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D51A4-6D9E-4FD7-AB48-1A0E8B719757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2E004-9976-41B6-B972-D186F5430EB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C483D-BEEA-4D94-80F8-FEA2396E17E6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AEA25-D51D-49F5-9752-B530EB24BF1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A5188-A74F-4CC6-ABE0-1EF9BC1FC591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A682F-1103-46F7-B906-0FD4F606DEC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9C18F-CB6E-44BF-8B19-45D8B1632D6F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661EC-9CCC-4C31-AB75-7917B1AFFC9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F4CE8-A79E-4294-8CCB-7FDD02A03BF3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E9174-566C-41FE-A7D9-D89F4C6666C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23170-EAE3-42CD-9B9D-28AA41614E7A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7F12A-294F-476C-B3E8-585785785F5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FCEF6-8ABB-497B-91C4-086038A122DB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63282-9701-47F0-89E4-945ACD9E8D7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81038" y="365125"/>
            <a:ext cx="8543925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81038" y="1825625"/>
            <a:ext cx="854392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8157F9-59C0-4349-950D-FEAC4AB29C37}" type="datetime1">
              <a:rPr lang="ru-RU"/>
              <a:pPr>
                <a:defRPr/>
              </a:pPr>
              <a:t>02.12.2019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966EA55-FA43-4109-98BA-5A66B2B8042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91" r:id="rId1"/>
    <p:sldLayoutId id="2147485392" r:id="rId2"/>
    <p:sldLayoutId id="2147485393" r:id="rId3"/>
    <p:sldLayoutId id="2147485394" r:id="rId4"/>
    <p:sldLayoutId id="2147485395" r:id="rId5"/>
    <p:sldLayoutId id="2147485396" r:id="rId6"/>
    <p:sldLayoutId id="2147485397" r:id="rId7"/>
    <p:sldLayoutId id="2147485398" r:id="rId8"/>
    <p:sldLayoutId id="2147485399" r:id="rId9"/>
    <p:sldLayoutId id="2147485400" r:id="rId10"/>
    <p:sldLayoutId id="2147485401" r:id="rId11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56.e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53.e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52.e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hyperlink" Target="http://www.deepwater.com/fw/main/Home-1.html" TargetMode="Externa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t-ua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monyakova_j@ubt-ua.com" TargetMode="External"/><Relationship Id="rId5" Type="http://schemas.openxmlformats.org/officeDocument/2006/relationships/hyperlink" Target="mailto:guchenko_n@ubt-ua.com" TargetMode="External"/><Relationship Id="rId4" Type="http://schemas.openxmlformats.org/officeDocument/2006/relationships/hyperlink" Target="mailto:reception@ubt-ua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46" y="4944081"/>
            <a:ext cx="1930057" cy="140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72047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9174-566C-41FE-A7D9-D89F4C6666CE}" type="slidenum">
              <a:rPr lang="ru-RU" altLang="ru-RU" smtClean="0"/>
              <a:pPr>
                <a:defRPr/>
              </a:pPr>
              <a:t>10</a:t>
            </a:fld>
            <a:endParaRPr lang="ru-RU" alt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787926"/>
              </p:ext>
            </p:extLst>
          </p:nvPr>
        </p:nvGraphicFramePr>
        <p:xfrm>
          <a:off x="0" y="0"/>
          <a:ext cx="9906000" cy="674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Acrobat Document" r:id="rId3" imgW="6415686" imgH="4533529" progId="Acrobat.Document.11">
                  <p:embed/>
                </p:oleObj>
              </mc:Choice>
              <mc:Fallback>
                <p:oleObj name="Acrobat Document" r:id="rId3" imgW="6415686" imgH="453352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906000" cy="674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69" y="5813425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68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9174-566C-41FE-A7D9-D89F4C6666CE}" type="slidenum">
              <a:rPr lang="ru-RU" altLang="ru-RU" smtClean="0"/>
              <a:pPr>
                <a:defRPr/>
              </a:pPr>
              <a:t>11</a:t>
            </a:fld>
            <a:endParaRPr lang="ru-RU" alt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049831"/>
              </p:ext>
            </p:extLst>
          </p:nvPr>
        </p:nvGraphicFramePr>
        <p:xfrm>
          <a:off x="92364" y="-1"/>
          <a:ext cx="9813636" cy="6788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Acrobat Document" r:id="rId3" imgW="6415686" imgH="4533529" progId="Acrobat.Document.11">
                  <p:embed/>
                </p:oleObj>
              </mc:Choice>
              <mc:Fallback>
                <p:oleObj name="Acrobat Document" r:id="rId3" imgW="6415686" imgH="453352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64" y="-1"/>
                        <a:ext cx="9813636" cy="6788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923" y="5556395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85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9174-566C-41FE-A7D9-D89F4C6666CE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369144"/>
              </p:ext>
            </p:extLst>
          </p:nvPr>
        </p:nvGraphicFramePr>
        <p:xfrm>
          <a:off x="166255" y="-1"/>
          <a:ext cx="9605818" cy="672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Acrobat Document" r:id="rId3" imgW="6415686" imgH="4533529" progId="Acrobat.Document.11">
                  <p:embed/>
                </p:oleObj>
              </mc:Choice>
              <mc:Fallback>
                <p:oleObj name="Acrobat Document" r:id="rId3" imgW="6415686" imgH="453352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255" y="-1"/>
                        <a:ext cx="9605818" cy="672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141" y="5251595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68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9174-566C-41FE-A7D9-D89F4C6666CE}" type="slidenum">
              <a:rPr lang="ru-RU" altLang="ru-RU" smtClean="0"/>
              <a:pPr>
                <a:defRPr/>
              </a:pPr>
              <a:t>13</a:t>
            </a:fld>
            <a:endParaRPr lang="ru-RU" alt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087875"/>
              </p:ext>
            </p:extLst>
          </p:nvPr>
        </p:nvGraphicFramePr>
        <p:xfrm>
          <a:off x="64655" y="92364"/>
          <a:ext cx="9772072" cy="6765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Acrobat Document" r:id="rId3" imgW="6415686" imgH="4533529" progId="Acrobat.Document.11">
                  <p:embed/>
                </p:oleObj>
              </mc:Choice>
              <mc:Fallback>
                <p:oleObj name="Acrobat Document" r:id="rId3" imgW="6415686" imgH="453352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55" y="92364"/>
                        <a:ext cx="9772072" cy="6765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141" y="5251595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26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E9174-566C-41FE-A7D9-D89F4C6666CE}" type="slidenum">
              <a:rPr lang="ru-RU" altLang="ru-RU" smtClean="0"/>
              <a:pPr>
                <a:defRPr/>
              </a:pPr>
              <a:t>14</a:t>
            </a:fld>
            <a:endParaRPr lang="ru-RU" alt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969846"/>
              </p:ext>
            </p:extLst>
          </p:nvPr>
        </p:nvGraphicFramePr>
        <p:xfrm>
          <a:off x="92364" y="73891"/>
          <a:ext cx="9716653" cy="6647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Acrobat Document" r:id="rId3" imgW="6415686" imgH="4533529" progId="Acrobat.Document.11">
                  <p:embed/>
                </p:oleObj>
              </mc:Choice>
              <mc:Fallback>
                <p:oleObj name="Acrobat Document" r:id="rId3" imgW="6415686" imgH="453352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64" y="73891"/>
                        <a:ext cx="9716653" cy="6647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32" y="5813425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77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7" name="Picture 9" descr="C:\Users\d.renkas\Downloads\quality-control-approved-990617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9763" y="4945062"/>
            <a:ext cx="1320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8" name="TextBox 1"/>
          <p:cNvSpPr txBox="1">
            <a:spLocks noChangeArrowheads="1"/>
          </p:cNvSpPr>
          <p:nvPr/>
        </p:nvSpPr>
        <p:spPr bwMode="auto">
          <a:xfrm>
            <a:off x="101600" y="227013"/>
            <a:ext cx="8269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ru-RU" sz="2000" b="1" dirty="0" smtClean="0">
                <a:solidFill>
                  <a:srgbClr val="008000"/>
                </a:solidFill>
              </a:rPr>
              <a:t>	</a:t>
            </a:r>
            <a:r>
              <a:rPr lang="ru-RU" altLang="ru-RU" sz="2000" b="1" dirty="0" smtClean="0">
                <a:solidFill>
                  <a:srgbClr val="008000"/>
                </a:solidFill>
              </a:rPr>
              <a:t>КЛЮЧЕВЫЕ </a:t>
            </a:r>
            <a:r>
              <a:rPr lang="ru-RU" altLang="ru-RU" sz="2000" b="1" dirty="0">
                <a:solidFill>
                  <a:srgbClr val="008000"/>
                </a:solidFill>
              </a:rPr>
              <a:t>ПРЕИМУЩЕСТВА ДЛЯ ЗАКАЗЧИКОВ</a:t>
            </a:r>
          </a:p>
        </p:txBody>
      </p:sp>
      <p:sp>
        <p:nvSpPr>
          <p:cNvPr id="31759" name="Прямоугольник 7"/>
          <p:cNvSpPr>
            <a:spLocks noChangeArrowheads="1"/>
          </p:cNvSpPr>
          <p:nvPr/>
        </p:nvSpPr>
        <p:spPr bwMode="auto">
          <a:xfrm>
            <a:off x="74613" y="627063"/>
            <a:ext cx="5813425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Спецификация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NS-1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(5-й уровень)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Разработана для бурения в тяжелых </a:t>
            </a:r>
          </a:p>
          <a:p>
            <a:pPr algn="just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геоклиматических условиях, предусматривает: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dirty="0">
              <a:solidFill>
                <a:srgbClr val="002060"/>
              </a:solidFill>
              <a:latin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 ужесточенные требования к геометрии трубы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 повышенную усталостную прочность металла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 оптимизацию потока бурового раствора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 минимизацию критических отказов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  дополнительные требования к твердосплавной наплавке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60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F45404-A9C4-4F09-9975-E68BD28FE1C4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31762" name="Прямоугольник 8"/>
          <p:cNvSpPr>
            <a:spLocks noChangeArrowheads="1"/>
          </p:cNvSpPr>
          <p:nvPr/>
        </p:nvSpPr>
        <p:spPr bwMode="auto">
          <a:xfrm>
            <a:off x="3422650" y="3440113"/>
            <a:ext cx="6289675" cy="32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Многоуровневая система менеджмента качества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Spec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Q1 и ISO 9001-2015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b="1" dirty="0">
              <a:solidFill>
                <a:srgbClr val="002060"/>
              </a:solidFill>
              <a:latin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мировые стандарты контроля </a:t>
            </a:r>
            <a:r>
              <a:rPr lang="ru-RU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качества</a:t>
            </a:r>
            <a:endParaRPr lang="en-US" sz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100% прослеживаемость от шихты до готовой </a:t>
            </a:r>
            <a:r>
              <a:rPr lang="ru-RU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продукции</a:t>
            </a:r>
            <a:endParaRPr lang="en-US" sz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ru-RU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эксклюзивная ответственность </a:t>
            </a:r>
            <a:r>
              <a:rPr lang="ru-RU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производителя</a:t>
            </a:r>
            <a:endParaRPr lang="en-US" sz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Гарантийный и послегарантийный ремонт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12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ru-RU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расширенная гарантия </a:t>
            </a:r>
            <a:r>
              <a:rPr lang="ru-RU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качества</a:t>
            </a:r>
            <a:endParaRPr lang="en-US" sz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ru-RU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профессиональный ремонт и восстановление труб с заводской </a:t>
            </a:r>
            <a:r>
              <a:rPr lang="ru-RU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гарантией</a:t>
            </a:r>
            <a:endParaRPr lang="en-US" sz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упрощенное рассмотрение претензий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63" name="Picture 10" descr="C:\Users\d.renkas\Downloads\ns1-1-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9625" y="1736725"/>
            <a:ext cx="24209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4" name="Picture 11" descr="C:\Users\d.renkas\Downloads\ns1-1-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06900" y="1327150"/>
            <a:ext cx="25717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5" name="Picture 12" descr="C:\Users\d.renkas\Downloads\ns1-1-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43525" y="2562225"/>
            <a:ext cx="2557463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95" y="227013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C:\Users\d.renkas\Downloads\certs-colla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45" y="3343332"/>
            <a:ext cx="3106737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Номер слайда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 eaLnBrk="0" hangingPunct="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 eaLnBrk="0" hangingPunct="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265F3494-440B-4680-BF05-49B2B45B2353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16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17411" name="Picture 5" descr="Логоти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206" y="188914"/>
            <a:ext cx="1207294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62071" y="574253"/>
            <a:ext cx="677108" cy="53549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square">
            <a:spAutoFit/>
          </a:bodyPr>
          <a:lstStyle/>
          <a:p>
            <a:pPr algn="ctr">
              <a:defRPr/>
            </a:pPr>
            <a:r>
              <a:rPr lang="ru-RU" sz="3200" b="1" dirty="0" smtClean="0">
                <a:solidFill>
                  <a:srgbClr val="008000"/>
                </a:solidFill>
              </a:rPr>
              <a:t>30-тилетний опыт поставок</a:t>
            </a:r>
            <a:endParaRPr lang="ru-RU" sz="3200" b="1" dirty="0">
              <a:solidFill>
                <a:srgbClr val="008000"/>
              </a:solidFill>
            </a:endParaRPr>
          </a:p>
        </p:txBody>
      </p:sp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2633390998"/>
              </p:ext>
            </p:extLst>
          </p:nvPr>
        </p:nvGraphicFramePr>
        <p:xfrm>
          <a:off x="1052566" y="692696"/>
          <a:ext cx="8502945" cy="498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41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052" y="196850"/>
            <a:ext cx="125544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21133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1"/>
          <p:cNvSpPr txBox="1">
            <a:spLocks noChangeArrowheads="1"/>
          </p:cNvSpPr>
          <p:nvPr/>
        </p:nvSpPr>
        <p:spPr bwMode="auto">
          <a:xfrm>
            <a:off x="244475" y="384175"/>
            <a:ext cx="7985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400" b="1" dirty="0">
                <a:solidFill>
                  <a:srgbClr val="008000"/>
                </a:solidFill>
              </a:rPr>
              <a:t>Технологические процессы</a:t>
            </a:r>
          </a:p>
        </p:txBody>
      </p:sp>
      <p:sp>
        <p:nvSpPr>
          <p:cNvPr id="33794" name="Номер слайда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E5A23E6-62C6-45FC-B2CE-AF5F6E4BAE80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33798" name="Рисунок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525" y="833438"/>
            <a:ext cx="8137525" cy="575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95" y="227013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34817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1"/>
          <p:cNvSpPr txBox="1">
            <a:spLocks noChangeArrowheads="1"/>
          </p:cNvSpPr>
          <p:nvPr/>
        </p:nvSpPr>
        <p:spPr bwMode="auto">
          <a:xfrm>
            <a:off x="244475" y="384175"/>
            <a:ext cx="7985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400" b="1" dirty="0">
                <a:solidFill>
                  <a:srgbClr val="008000"/>
                </a:solidFill>
              </a:rPr>
              <a:t>Технологические процессы</a:t>
            </a:r>
          </a:p>
        </p:txBody>
      </p:sp>
      <p:sp>
        <p:nvSpPr>
          <p:cNvPr id="33794" name="Номер слайда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F1AD61-09B1-4C8D-9662-E9F814F0D202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33798" name="Рисунок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113" y="758825"/>
            <a:ext cx="8362950" cy="597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919" y="215917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1"/>
          <p:cNvSpPr txBox="1">
            <a:spLocks noChangeArrowheads="1"/>
          </p:cNvSpPr>
          <p:nvPr/>
        </p:nvSpPr>
        <p:spPr bwMode="auto">
          <a:xfrm>
            <a:off x="222250" y="173038"/>
            <a:ext cx="82407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400" b="1" dirty="0">
                <a:solidFill>
                  <a:srgbClr val="008000"/>
                </a:solidFill>
              </a:rPr>
              <a:t>Контроль качества продукции</a:t>
            </a:r>
          </a:p>
        </p:txBody>
      </p:sp>
      <p:sp>
        <p:nvSpPr>
          <p:cNvPr id="37890" name="Номер слайда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681F05-8B66-4A15-956F-95CF5CE72B7F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37892" name="Прямоугольник 2"/>
          <p:cNvSpPr>
            <a:spLocks noChangeArrowheads="1"/>
          </p:cNvSpPr>
          <p:nvPr/>
        </p:nvSpPr>
        <p:spPr bwMode="auto">
          <a:xfrm>
            <a:off x="239713" y="584200"/>
            <a:ext cx="6207125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400" b="1" dirty="0">
                <a:cs typeface="Arial" charset="0"/>
              </a:rPr>
              <a:t>100% надежный контроль качества продукции </a:t>
            </a:r>
          </a:p>
          <a:p>
            <a:pPr algn="ctr"/>
            <a:endParaRPr lang="ru-RU" altLang="ru-RU" sz="1200" b="1" dirty="0"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200" dirty="0">
                <a:cs typeface="Arial" charset="0"/>
              </a:rPr>
              <a:t>  ультразвуковой контроль заготовки по всей длине для выявления дефектов и неметаллических включений </a:t>
            </a:r>
          </a:p>
          <a:p>
            <a:pPr>
              <a:buFont typeface="Wingdings" pitchFamily="2" charset="2"/>
              <a:buChar char="Ø"/>
            </a:pPr>
            <a:endParaRPr lang="ru-RU" altLang="ru-RU" sz="1200" dirty="0"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200" dirty="0">
                <a:cs typeface="Arial" charset="0"/>
              </a:rPr>
              <a:t>  контроль нарезки резьб и магнитопорошковый контроль резьбовых соединений</a:t>
            </a:r>
          </a:p>
          <a:p>
            <a:pPr>
              <a:buFont typeface="Wingdings" pitchFamily="2" charset="2"/>
              <a:buChar char="Ø"/>
            </a:pPr>
            <a:endParaRPr lang="ru-RU" altLang="ru-RU" sz="1200" dirty="0"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200" dirty="0">
                <a:cs typeface="Arial" charset="0"/>
              </a:rPr>
              <a:t>  контроль </a:t>
            </a:r>
            <a:r>
              <a:rPr lang="ru-RU" altLang="ru-RU" sz="1200" dirty="0" err="1">
                <a:cs typeface="Arial" charset="0"/>
              </a:rPr>
              <a:t>равнопроходимости</a:t>
            </a:r>
            <a:r>
              <a:rPr lang="ru-RU" altLang="ru-RU" sz="1200" dirty="0">
                <a:cs typeface="Arial" charset="0"/>
              </a:rPr>
              <a:t> отверстия калибром и контроль стрелы прогиба трубы </a:t>
            </a:r>
          </a:p>
          <a:p>
            <a:pPr>
              <a:buFont typeface="Wingdings" pitchFamily="2" charset="2"/>
              <a:buChar char="Ø"/>
            </a:pPr>
            <a:endParaRPr lang="ru-RU" altLang="ru-RU" sz="1200" dirty="0">
              <a:cs typeface="Arial" charset="0"/>
            </a:endParaRPr>
          </a:p>
          <a:p>
            <a:pPr algn="ctr"/>
            <a:r>
              <a:rPr lang="ru-RU" altLang="ru-RU" sz="1400" b="1" dirty="0">
                <a:cs typeface="Arial" charset="0"/>
              </a:rPr>
              <a:t>Оснащение ц</a:t>
            </a:r>
            <a:r>
              <a:rPr lang="ru-RU" altLang="ru-RU" sz="1400" b="1" dirty="0" smtClean="0">
                <a:cs typeface="Arial" charset="0"/>
              </a:rPr>
              <a:t>ентральной </a:t>
            </a:r>
            <a:r>
              <a:rPr lang="ru-RU" altLang="ru-RU" sz="1400" b="1" dirty="0">
                <a:cs typeface="Arial" charset="0"/>
              </a:rPr>
              <a:t>заводской лаборатории</a:t>
            </a:r>
          </a:p>
          <a:p>
            <a:pPr algn="ctr"/>
            <a:endParaRPr lang="ru-RU" altLang="ru-RU" sz="1400" b="1" dirty="0">
              <a:solidFill>
                <a:srgbClr val="00206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uk-UA" altLang="ru-RU" sz="1200" dirty="0">
                <a:cs typeface="Arial" charset="0"/>
              </a:rPr>
              <a:t>  с</a:t>
            </a:r>
            <a:r>
              <a:rPr lang="ru-RU" altLang="ru-RU" sz="1200" dirty="0" err="1">
                <a:cs typeface="Arial" charset="0"/>
              </a:rPr>
              <a:t>пектрометр</a:t>
            </a:r>
            <a:r>
              <a:rPr lang="ru-RU" altLang="ru-RU" sz="1200" dirty="0">
                <a:cs typeface="Arial" charset="0"/>
              </a:rPr>
              <a:t> </a:t>
            </a:r>
            <a:r>
              <a:rPr lang="en-US" altLang="ru-RU" sz="1200" dirty="0">
                <a:cs typeface="Arial" charset="0"/>
              </a:rPr>
              <a:t>SPECTROLAB</a:t>
            </a:r>
            <a:r>
              <a:rPr lang="uk-UA" altLang="ru-RU" sz="1200" dirty="0">
                <a:cs typeface="Arial" charset="0"/>
              </a:rPr>
              <a:t> </a:t>
            </a:r>
            <a:r>
              <a:rPr lang="ru-RU" altLang="ru-RU" sz="1200" dirty="0">
                <a:cs typeface="Arial" charset="0"/>
              </a:rPr>
              <a:t>М (экспресс анализ химического состава выплавляемой стали)</a:t>
            </a:r>
            <a:endParaRPr lang="en-US" altLang="ru-RU" sz="1200" dirty="0"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endParaRPr lang="ru-RU" altLang="ru-RU" sz="1200" dirty="0"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altLang="ru-RU" sz="1200" dirty="0">
                <a:cs typeface="Arial" charset="0"/>
              </a:rPr>
              <a:t>  универсальная разрывная машина </a:t>
            </a:r>
            <a:r>
              <a:rPr lang="en-US" altLang="ru-RU" sz="1200" dirty="0">
                <a:cs typeface="Arial" charset="0"/>
              </a:rPr>
              <a:t>RMU</a:t>
            </a:r>
            <a:r>
              <a:rPr lang="ru-RU" altLang="ru-RU" sz="1200" dirty="0">
                <a:cs typeface="Arial" charset="0"/>
              </a:rPr>
              <a:t> (определение механических свойств в соответствии с ГОСТ, </a:t>
            </a:r>
            <a:r>
              <a:rPr lang="en-US" altLang="ru-RU" sz="1200" dirty="0">
                <a:cs typeface="Arial" charset="0"/>
              </a:rPr>
              <a:t>ASTM</a:t>
            </a:r>
            <a:r>
              <a:rPr lang="ru-RU" altLang="ru-RU" sz="1200" dirty="0">
                <a:cs typeface="Arial" charset="0"/>
              </a:rPr>
              <a:t>, </a:t>
            </a:r>
            <a:r>
              <a:rPr lang="en-US" altLang="ru-RU" sz="1200" dirty="0">
                <a:cs typeface="Arial" charset="0"/>
              </a:rPr>
              <a:t>DIN</a:t>
            </a:r>
            <a:r>
              <a:rPr lang="ru-RU" altLang="ru-RU" sz="1200" dirty="0">
                <a:cs typeface="Arial" charset="0"/>
              </a:rPr>
              <a:t>, </a:t>
            </a:r>
            <a:r>
              <a:rPr lang="en-US" altLang="ru-RU" sz="1200" dirty="0">
                <a:cs typeface="Arial" charset="0"/>
              </a:rPr>
              <a:t>EN</a:t>
            </a:r>
            <a:r>
              <a:rPr lang="ru-RU" altLang="ru-RU" sz="1200" dirty="0">
                <a:cs typeface="Arial" charset="0"/>
              </a:rPr>
              <a:t>):</a:t>
            </a:r>
          </a:p>
          <a:p>
            <a:pPr algn="just">
              <a:buFont typeface="Wingdings" pitchFamily="2" charset="2"/>
              <a:buChar char="ü"/>
            </a:pPr>
            <a:endParaRPr lang="ru-RU" altLang="ru-RU" sz="1200" dirty="0"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altLang="ru-RU" sz="1200" dirty="0">
                <a:cs typeface="Arial" charset="0"/>
              </a:rPr>
              <a:t>  маятниковый копер </a:t>
            </a:r>
            <a:r>
              <a:rPr lang="en-US" altLang="ru-RU" sz="1200" dirty="0">
                <a:cs typeface="Arial" charset="0"/>
              </a:rPr>
              <a:t>RMU </a:t>
            </a:r>
            <a:r>
              <a:rPr lang="ru-RU" altLang="ru-RU" sz="1200" dirty="0">
                <a:cs typeface="Arial" charset="0"/>
              </a:rPr>
              <a:t>(ударный изгиб, в </a:t>
            </a:r>
            <a:r>
              <a:rPr lang="ru-RU" altLang="ru-RU" sz="1200" dirty="0" err="1">
                <a:cs typeface="Arial" charset="0"/>
              </a:rPr>
              <a:t>т.ч</a:t>
            </a:r>
            <a:r>
              <a:rPr lang="ru-RU" altLang="ru-RU" sz="1200" dirty="0">
                <a:cs typeface="Arial" charset="0"/>
              </a:rPr>
              <a:t>. при критических температурах)</a:t>
            </a:r>
            <a:endParaRPr lang="en-US" altLang="ru-RU" sz="1200" dirty="0"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endParaRPr lang="ru-RU" altLang="ru-RU" sz="1200" dirty="0"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altLang="ru-RU" sz="1200" dirty="0">
                <a:cs typeface="Arial" charset="0"/>
              </a:rPr>
              <a:t>  оборудование для исследований микро- и макроструктуры материала</a:t>
            </a:r>
            <a:endParaRPr lang="en-US" altLang="ru-RU" sz="1200" dirty="0">
              <a:cs typeface="Arial" charset="0"/>
            </a:endParaRPr>
          </a:p>
          <a:p>
            <a:pPr algn="just"/>
            <a:endParaRPr lang="ru-RU" altLang="ru-RU" sz="1200" dirty="0"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altLang="ru-RU" sz="1200" dirty="0">
                <a:cs typeface="Arial" charset="0"/>
              </a:rPr>
              <a:t>  установка «</a:t>
            </a:r>
            <a:r>
              <a:rPr lang="en-US" altLang="ru-RU" sz="1200" dirty="0" err="1">
                <a:cs typeface="Arial" charset="0"/>
              </a:rPr>
              <a:t>Jomi</a:t>
            </a:r>
            <a:r>
              <a:rPr lang="ru-RU" altLang="ru-RU" sz="1200" dirty="0">
                <a:cs typeface="Arial" charset="0"/>
              </a:rPr>
              <a:t>п</a:t>
            </a:r>
            <a:r>
              <a:rPr lang="en-US" altLang="ru-RU" sz="1200" dirty="0" err="1">
                <a:cs typeface="Arial" charset="0"/>
              </a:rPr>
              <a:t>i</a:t>
            </a:r>
            <a:r>
              <a:rPr lang="ru-RU" altLang="ru-RU" sz="1200" dirty="0">
                <a:cs typeface="Arial" charset="0"/>
              </a:rPr>
              <a:t>» </a:t>
            </a:r>
            <a:r>
              <a:rPr lang="en-US" altLang="ru-RU" sz="1200" dirty="0">
                <a:cs typeface="Arial" charset="0"/>
              </a:rPr>
              <a:t>JH </a:t>
            </a:r>
            <a:r>
              <a:rPr lang="ru-RU" altLang="ru-RU" sz="1200" dirty="0">
                <a:cs typeface="Arial" charset="0"/>
              </a:rPr>
              <a:t>6 (определение </a:t>
            </a:r>
            <a:r>
              <a:rPr lang="ru-RU" altLang="ru-RU" sz="1200" dirty="0" err="1">
                <a:cs typeface="Arial" charset="0"/>
              </a:rPr>
              <a:t>прокаливаемости</a:t>
            </a:r>
            <a:r>
              <a:rPr lang="ru-RU" altLang="ru-RU" sz="1200" dirty="0">
                <a:cs typeface="Arial" charset="0"/>
              </a:rPr>
              <a:t> стали)</a:t>
            </a:r>
            <a:endParaRPr lang="en-US" altLang="ru-RU" sz="1200" dirty="0"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endParaRPr lang="uk-UA" altLang="ru-RU" sz="1200" dirty="0"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altLang="ru-RU" sz="1200" dirty="0">
                <a:cs typeface="Arial" charset="0"/>
              </a:rPr>
              <a:t>  т</a:t>
            </a:r>
            <a:r>
              <a:rPr lang="en-US" altLang="ru-RU" sz="1200" dirty="0" err="1">
                <a:cs typeface="Arial" charset="0"/>
              </a:rPr>
              <a:t>вердомеры</a:t>
            </a:r>
            <a:r>
              <a:rPr lang="en-US" altLang="ru-RU" sz="1200" dirty="0">
                <a:cs typeface="Arial" charset="0"/>
              </a:rPr>
              <a:t> Rockwell - </a:t>
            </a:r>
            <a:r>
              <a:rPr lang="en-US" altLang="ru-RU" sz="1200" dirty="0" err="1">
                <a:cs typeface="Arial" charset="0"/>
              </a:rPr>
              <a:t>Briпell</a:t>
            </a:r>
            <a:r>
              <a:rPr lang="en-US" altLang="ru-RU" sz="1200" dirty="0">
                <a:cs typeface="Arial" charset="0"/>
              </a:rPr>
              <a:t> - Vickers и </a:t>
            </a:r>
            <a:r>
              <a:rPr lang="en-US" altLang="ru-RU" sz="1200" dirty="0" err="1">
                <a:cs typeface="Arial" charset="0"/>
              </a:rPr>
              <a:t>твердомер</a:t>
            </a:r>
            <a:r>
              <a:rPr lang="en-US" altLang="ru-RU" sz="1200" dirty="0">
                <a:cs typeface="Arial" charset="0"/>
              </a:rPr>
              <a:t> TESTOR НТ 2001 RT</a:t>
            </a:r>
          </a:p>
          <a:p>
            <a:pPr algn="just">
              <a:buFont typeface="Wingdings" pitchFamily="2" charset="2"/>
              <a:buChar char="ü"/>
            </a:pPr>
            <a:endParaRPr lang="ru-RU" altLang="ru-RU" sz="1200" dirty="0">
              <a:cs typeface="Arial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altLang="ru-RU" sz="1200" dirty="0">
                <a:cs typeface="Arial" charset="0"/>
              </a:rPr>
              <a:t>  другое высокоточное оборудование</a:t>
            </a:r>
          </a:p>
        </p:txBody>
      </p:sp>
      <p:pic>
        <p:nvPicPr>
          <p:cNvPr id="37893" name="Рисунок 3"/>
          <p:cNvPicPr>
            <a:picLocks noChangeAspect="1" noChangeArrowheads="1"/>
          </p:cNvPicPr>
          <p:nvPr/>
        </p:nvPicPr>
        <p:blipFill>
          <a:blip r:embed="rId3">
            <a:lum bright="-56000" contrast="66000"/>
          </a:blip>
          <a:srcRect/>
          <a:stretch>
            <a:fillRect/>
          </a:stretch>
        </p:blipFill>
        <p:spPr bwMode="auto">
          <a:xfrm>
            <a:off x="6340475" y="1112363"/>
            <a:ext cx="34861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Рисунок 4"/>
          <p:cNvPicPr>
            <a:picLocks noChangeAspect="1" noChangeArrowheads="1"/>
          </p:cNvPicPr>
          <p:nvPr/>
        </p:nvPicPr>
        <p:blipFill>
          <a:blip r:embed="rId4">
            <a:lum bright="-24000" contrast="34000"/>
          </a:blip>
          <a:srcRect/>
          <a:stretch>
            <a:fillRect/>
          </a:stretch>
        </p:blipFill>
        <p:spPr bwMode="auto">
          <a:xfrm>
            <a:off x="6327775" y="3548063"/>
            <a:ext cx="3481388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441" y="115888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1"/>
          <p:cNvSpPr txBox="1">
            <a:spLocks noChangeArrowheads="1"/>
          </p:cNvSpPr>
          <p:nvPr/>
        </p:nvSpPr>
        <p:spPr bwMode="auto">
          <a:xfrm>
            <a:off x="17463" y="188913"/>
            <a:ext cx="8340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000" b="1">
                <a:solidFill>
                  <a:srgbClr val="008000"/>
                </a:solidFill>
              </a:rPr>
              <a:t>ДП «Завод утяжеленных бурильных и ведущих труб» </a:t>
            </a:r>
          </a:p>
          <a:p>
            <a:pPr algn="ctr"/>
            <a:r>
              <a:rPr lang="ru-RU" altLang="ru-RU" sz="2000" b="1">
                <a:solidFill>
                  <a:srgbClr val="008000"/>
                </a:solidFill>
              </a:rPr>
              <a:t>возможности и технологии </a:t>
            </a:r>
          </a:p>
        </p:txBody>
      </p:sp>
      <p:pic>
        <p:nvPicPr>
          <p:cNvPr id="5" name="Рисунок 7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 bwMode="auto">
          <a:xfrm>
            <a:off x="197558" y="960463"/>
            <a:ext cx="2653698" cy="1172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6" name="Содержимое 6" descr="РКМ.jpg"/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>
          <a:xfrm>
            <a:off x="190920" y="3477446"/>
            <a:ext cx="2652295" cy="1182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412" name="Прямоугольник 2"/>
          <p:cNvSpPr>
            <a:spLocks noChangeArrowheads="1"/>
          </p:cNvSpPr>
          <p:nvPr/>
        </p:nvSpPr>
        <p:spPr bwMode="auto">
          <a:xfrm>
            <a:off x="3060700" y="979488"/>
            <a:ext cx="6065838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indent="-285750">
              <a:buFont typeface="Wingdings" pitchFamily="2" charset="2"/>
              <a:buNone/>
            </a:pPr>
            <a:endParaRPr lang="ru-RU" altLang="uk-UA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uk-UA" sz="1200" dirty="0">
                <a:solidFill>
                  <a:srgbClr val="000000"/>
                </a:solidFill>
              </a:rPr>
              <a:t>ДП «Завод УБ и ВТ“ основан в 1988 г.</a:t>
            </a:r>
          </a:p>
          <a:p>
            <a:pPr marL="358775" indent="-285750">
              <a:buFont typeface="Wingdings" pitchFamily="2" charset="2"/>
              <a:buChar char="ü"/>
            </a:pPr>
            <a:endParaRPr lang="ru-RU" altLang="uk-UA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uk-UA" sz="1200" dirty="0">
                <a:solidFill>
                  <a:srgbClr val="000000"/>
                </a:solidFill>
              </a:rPr>
              <a:t>510 человек - производственный персонал</a:t>
            </a:r>
          </a:p>
          <a:p>
            <a:pPr marL="358775" indent="-285750">
              <a:buFont typeface="Wingdings" pitchFamily="2" charset="2"/>
              <a:buChar char="ü"/>
            </a:pPr>
            <a:endParaRPr lang="ru-RU" altLang="uk-UA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uk-UA" sz="1200" dirty="0">
                <a:solidFill>
                  <a:srgbClr val="000000"/>
                </a:solidFill>
              </a:rPr>
              <a:t>190 высококвалифицированных специалистов, конструкторов и инженеров</a:t>
            </a:r>
          </a:p>
          <a:p>
            <a:pPr marL="358775" indent="-285750">
              <a:buFont typeface="Wingdings" pitchFamily="2" charset="2"/>
              <a:buChar char="ü"/>
            </a:pPr>
            <a:endParaRPr lang="ru-RU" altLang="uk-UA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ru-RU" sz="1200" dirty="0">
                <a:solidFill>
                  <a:srgbClr val="000000"/>
                </a:solidFill>
              </a:rPr>
              <a:t>полный цикл производства: от выплавки стали до выпуска готовой продукции</a:t>
            </a:r>
          </a:p>
          <a:p>
            <a:pPr marL="358775" indent="-285750">
              <a:buFont typeface="Wingdings" pitchFamily="2" charset="2"/>
              <a:buChar char="ü"/>
            </a:pPr>
            <a:endParaRPr lang="ru-RU" altLang="ru-RU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ru-RU" sz="1200" dirty="0">
                <a:solidFill>
                  <a:srgbClr val="000000"/>
                </a:solidFill>
              </a:rPr>
              <a:t>3 специализированных производства: сталелитейное, кузнечно-термическое, механообрабатывающее</a:t>
            </a:r>
          </a:p>
          <a:p>
            <a:pPr marL="358775" indent="-285750">
              <a:buFont typeface="Wingdings" pitchFamily="2" charset="2"/>
              <a:buChar char="ü"/>
            </a:pPr>
            <a:endParaRPr lang="ru-RU" altLang="ru-RU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ru-RU" sz="1200" dirty="0">
                <a:solidFill>
                  <a:srgbClr val="000000"/>
                </a:solidFill>
              </a:rPr>
              <a:t>применение</a:t>
            </a:r>
            <a:r>
              <a:rPr lang="en-US" altLang="ru-RU" sz="1200" dirty="0">
                <a:solidFill>
                  <a:srgbClr val="000000"/>
                </a:solidFill>
              </a:rPr>
              <a:t> </a:t>
            </a:r>
            <a:r>
              <a:rPr lang="ru-RU" altLang="ru-RU" sz="1200" dirty="0">
                <a:solidFill>
                  <a:srgbClr val="000000"/>
                </a:solidFill>
              </a:rPr>
              <a:t>высокотехнологического оборудования</a:t>
            </a:r>
          </a:p>
          <a:p>
            <a:pPr marL="358775" indent="-285750">
              <a:buFont typeface="Wingdings 3" pitchFamily="18" charset="2"/>
              <a:buNone/>
            </a:pPr>
            <a:endParaRPr lang="ru-RU" altLang="ru-RU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ru-RU" sz="1200" dirty="0">
                <a:solidFill>
                  <a:srgbClr val="000000"/>
                </a:solidFill>
              </a:rPr>
              <a:t>гарантия качества и надежность продукции</a:t>
            </a:r>
          </a:p>
          <a:p>
            <a:pPr marL="358775" indent="-285750">
              <a:buFont typeface="Wingdings" pitchFamily="2" charset="2"/>
              <a:buChar char="ü"/>
            </a:pPr>
            <a:endParaRPr lang="ru-RU" altLang="ru-RU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ru-RU" sz="1200" dirty="0">
                <a:solidFill>
                  <a:srgbClr val="000000"/>
                </a:solidFill>
              </a:rPr>
              <a:t>20-ти летний беспрерывный опыт работы  в области Системы менеджмента качества, подтвержденный стандартами </a:t>
            </a:r>
            <a:r>
              <a:rPr lang="en-US" altLang="ru-RU" sz="1200" dirty="0">
                <a:solidFill>
                  <a:srgbClr val="000000"/>
                </a:solidFill>
              </a:rPr>
              <a:t>ISO 9001</a:t>
            </a:r>
            <a:r>
              <a:rPr lang="ru-RU" altLang="ru-RU" sz="1200" dirty="0">
                <a:solidFill>
                  <a:srgbClr val="000000"/>
                </a:solidFill>
              </a:rPr>
              <a:t> </a:t>
            </a:r>
            <a:r>
              <a:rPr lang="en-US" altLang="ru-RU" sz="1200" dirty="0">
                <a:solidFill>
                  <a:srgbClr val="000000"/>
                </a:solidFill>
              </a:rPr>
              <a:t>/</a:t>
            </a:r>
            <a:r>
              <a:rPr lang="ru-RU" altLang="ru-RU" sz="1200" dirty="0">
                <a:solidFill>
                  <a:srgbClr val="000000"/>
                </a:solidFill>
              </a:rPr>
              <a:t> </a:t>
            </a:r>
            <a:r>
              <a:rPr lang="ru-RU" altLang="ru-RU" sz="1200" dirty="0" smtClean="0">
                <a:solidFill>
                  <a:srgbClr val="000000"/>
                </a:solidFill>
              </a:rPr>
              <a:t> </a:t>
            </a:r>
            <a:r>
              <a:rPr lang="en-US" altLang="ru-RU" sz="1200" dirty="0">
                <a:solidFill>
                  <a:srgbClr val="000000"/>
                </a:solidFill>
              </a:rPr>
              <a:t>API Spec Q1 / </a:t>
            </a:r>
            <a:r>
              <a:rPr lang="en-US" altLang="ru-RU" sz="1200" dirty="0" smtClean="0">
                <a:solidFill>
                  <a:srgbClr val="000000"/>
                </a:solidFill>
              </a:rPr>
              <a:t>   NS-1</a:t>
            </a:r>
            <a:endParaRPr lang="ru-RU" altLang="ru-RU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endParaRPr lang="ru-RU" altLang="ru-RU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ru-RU" sz="1200" dirty="0">
                <a:solidFill>
                  <a:srgbClr val="000000"/>
                </a:solidFill>
              </a:rPr>
              <a:t>широкий рынок сбыта и доверие потребителей</a:t>
            </a:r>
          </a:p>
          <a:p>
            <a:pPr marL="358775" indent="-285750">
              <a:buFont typeface="Wingdings 3" pitchFamily="18" charset="2"/>
              <a:buNone/>
            </a:pPr>
            <a:endParaRPr lang="ru-RU" altLang="ru-RU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r>
              <a:rPr lang="ru-RU" altLang="ru-RU" sz="1200" dirty="0">
                <a:solidFill>
                  <a:srgbClr val="000000"/>
                </a:solidFill>
              </a:rPr>
              <a:t>главный приоритет деятельности завода: максимальное удовлетворение требований и ожиданий </a:t>
            </a:r>
            <a:r>
              <a:rPr lang="ru-RU" altLang="ru-RU" sz="1200" dirty="0" smtClean="0">
                <a:solidFill>
                  <a:srgbClr val="000000"/>
                </a:solidFill>
              </a:rPr>
              <a:t>потребителей</a:t>
            </a:r>
            <a:endParaRPr lang="en-US" altLang="ru-RU" sz="1200" dirty="0" smtClean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endParaRPr lang="en-US" altLang="ru-RU" sz="1200" dirty="0">
              <a:solidFill>
                <a:srgbClr val="000000"/>
              </a:solidFill>
            </a:endParaRPr>
          </a:p>
          <a:p>
            <a:pPr marL="358775" indent="-285750" algn="ctr">
              <a:buFont typeface="Wingdings" pitchFamily="2" charset="2"/>
              <a:buChar char="ü"/>
            </a:pPr>
            <a:r>
              <a:rPr lang="en-US" altLang="ru-RU" sz="1400" b="1" dirty="0">
                <a:solidFill>
                  <a:srgbClr val="008000"/>
                </a:solidFill>
              </a:rPr>
              <a:t>The bitterness of poor quality remains long after the sweetness of low price is forgotten</a:t>
            </a:r>
          </a:p>
          <a:p>
            <a:pPr marL="358775" indent="-285750">
              <a:buFont typeface="Wingdings" pitchFamily="2" charset="2"/>
              <a:buChar char="ü"/>
            </a:pPr>
            <a:endParaRPr lang="ru-RU" altLang="ru-RU" sz="1200" dirty="0">
              <a:solidFill>
                <a:srgbClr val="000000"/>
              </a:solidFill>
            </a:endParaRPr>
          </a:p>
          <a:p>
            <a:pPr marL="358775" indent="-285750">
              <a:buFont typeface="Wingdings" pitchFamily="2" charset="2"/>
              <a:buChar char="ü"/>
            </a:pPr>
            <a:endParaRPr lang="ru-RU" altLang="ru-RU" sz="1200" dirty="0">
              <a:solidFill>
                <a:srgbClr val="000000"/>
              </a:solidFill>
            </a:endParaRPr>
          </a:p>
        </p:txBody>
      </p:sp>
      <p:sp>
        <p:nvSpPr>
          <p:cNvPr id="17413" name="Номер слайда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606644D-B30D-4806-8519-77471EFC5A35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 bwMode="auto">
          <a:xfrm>
            <a:off x="244492" y="4781947"/>
            <a:ext cx="2653402" cy="1178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11" name="Рисунок 8" descr="metallurgy.jpg"/>
          <p:cNvPicPr>
            <a:picLocks noChangeAspect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190525" y="2275185"/>
            <a:ext cx="2652425" cy="1080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88" y="436563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1"/>
          <p:cNvSpPr txBox="1">
            <a:spLocks noChangeArrowheads="1"/>
          </p:cNvSpPr>
          <p:nvPr/>
        </p:nvSpPr>
        <p:spPr bwMode="auto">
          <a:xfrm>
            <a:off x="300037" y="185737"/>
            <a:ext cx="82692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2000" b="1" dirty="0" smtClean="0">
                <a:solidFill>
                  <a:srgbClr val="008000"/>
                </a:solidFill>
              </a:rPr>
              <a:t>		</a:t>
            </a:r>
            <a:r>
              <a:rPr lang="ru-RU" altLang="ru-RU" sz="2400" b="1" dirty="0" smtClean="0">
                <a:solidFill>
                  <a:srgbClr val="008000"/>
                </a:solidFill>
              </a:rPr>
              <a:t>Сертификация</a:t>
            </a:r>
            <a:r>
              <a:rPr lang="ru-RU" altLang="ru-RU" sz="2400" b="1" dirty="0">
                <a:solidFill>
                  <a:srgbClr val="008000"/>
                </a:solidFill>
              </a:rPr>
              <a:t> </a:t>
            </a:r>
            <a:r>
              <a:rPr lang="ru-RU" altLang="ru-RU" sz="2400" b="1" dirty="0" smtClean="0">
                <a:solidFill>
                  <a:srgbClr val="008000"/>
                </a:solidFill>
              </a:rPr>
              <a:t>и контроль качества</a:t>
            </a:r>
            <a:endParaRPr lang="ru-RU" altLang="ru-RU" sz="2400" b="1" dirty="0">
              <a:solidFill>
                <a:srgbClr val="008000"/>
              </a:solidFill>
            </a:endParaRPr>
          </a:p>
        </p:txBody>
      </p:sp>
      <p:sp>
        <p:nvSpPr>
          <p:cNvPr id="37890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3B96840-BFB3-4C76-ADA4-88B0C7DF1EC2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ru-RU" altLang="ru-RU" sz="1000" dirty="0" smtClean="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37892" name="Прямоугольник 2"/>
          <p:cNvSpPr>
            <a:spLocks noChangeArrowheads="1"/>
          </p:cNvSpPr>
          <p:nvPr/>
        </p:nvSpPr>
        <p:spPr bwMode="auto">
          <a:xfrm>
            <a:off x="1309688" y="6157912"/>
            <a:ext cx="7915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b="1" dirty="0"/>
              <a:t>Доступны: </a:t>
            </a:r>
            <a:r>
              <a:rPr lang="en-US" altLang="ru-RU" b="1" dirty="0"/>
              <a:t>API 7-1, 7-2, Q1, ISO 9001, ISO 29001, TUV, NS-1</a:t>
            </a:r>
            <a:r>
              <a:rPr lang="ru-RU" altLang="ru-RU" b="1" dirty="0"/>
              <a:t> и др.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128587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41400"/>
              </p:ext>
            </p:extLst>
          </p:nvPr>
        </p:nvGraphicFramePr>
        <p:xfrm>
          <a:off x="231775" y="3197912"/>
          <a:ext cx="2155825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3" name="Acrobat Document" r:id="rId5" imgW="5667116" imgH="8019988" progId="AcroExch.Document.11">
                  <p:embed/>
                </p:oleObj>
              </mc:Choice>
              <mc:Fallback>
                <p:oleObj name="Acrobat Document" r:id="rId5" imgW="5667116" imgH="8019988" progId="AcroExch.Document.11">
                  <p:embed/>
                  <p:pic>
                    <p:nvPicPr>
                      <p:cNvPr id="0" name="Объ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3197912"/>
                        <a:ext cx="2155825" cy="281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372419"/>
              </p:ext>
            </p:extLst>
          </p:nvPr>
        </p:nvGraphicFramePr>
        <p:xfrm>
          <a:off x="2472277" y="3206913"/>
          <a:ext cx="2132013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4" name="Acrobat Document" r:id="rId7" imgW="5667116" imgH="8019988" progId="AcroExch.Document.11">
                  <p:embed/>
                </p:oleObj>
              </mc:Choice>
              <mc:Fallback>
                <p:oleObj name="Acrobat Document" r:id="rId7" imgW="5667116" imgH="8019988" progId="AcroExch.Document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277" y="3206913"/>
                        <a:ext cx="2132013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849018"/>
              </p:ext>
            </p:extLst>
          </p:nvPr>
        </p:nvGraphicFramePr>
        <p:xfrm>
          <a:off x="4756624" y="3206915"/>
          <a:ext cx="2030413" cy="2779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5" name="Acrobat Document" r:id="rId9" imgW="5667116" imgH="8019988" progId="AcroExch.Document.11">
                  <p:embed/>
                </p:oleObj>
              </mc:Choice>
              <mc:Fallback>
                <p:oleObj name="Acrobat Document" r:id="rId9" imgW="5667116" imgH="8019988" progId="AcroExch.Document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624" y="3206915"/>
                        <a:ext cx="2030413" cy="2779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571762"/>
              </p:ext>
            </p:extLst>
          </p:nvPr>
        </p:nvGraphicFramePr>
        <p:xfrm>
          <a:off x="2393777" y="781050"/>
          <a:ext cx="3195686" cy="2201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6" name="Acrobat Document" r:id="rId11" imgW="7543529" imgH="5829040" progId="AcroExch.Document.11">
                  <p:embed/>
                </p:oleObj>
              </mc:Choice>
              <mc:Fallback>
                <p:oleObj name="Acrobat Document" r:id="rId11" imgW="7543529" imgH="5829040" progId="AcroExch.Document.11">
                  <p:embed/>
                  <p:pic>
                    <p:nvPicPr>
                      <p:cNvPr id="0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777" y="781050"/>
                        <a:ext cx="3195686" cy="22017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623163"/>
              </p:ext>
            </p:extLst>
          </p:nvPr>
        </p:nvGraphicFramePr>
        <p:xfrm>
          <a:off x="349250" y="781050"/>
          <a:ext cx="1920875" cy="230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7" name="Acrobat Document" r:id="rId13" imgW="5800578" imgH="7534114" progId="AcroExch.Document.11">
                  <p:embed/>
                </p:oleObj>
              </mc:Choice>
              <mc:Fallback>
                <p:oleObj name="Acrobat Document" r:id="rId13" imgW="5800578" imgH="7534114" progId="AcroExch.Document.11">
                  <p:embed/>
                  <p:pic>
                    <p:nvPicPr>
                      <p:cNvPr id="0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781050"/>
                        <a:ext cx="1920875" cy="230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885174"/>
              </p:ext>
            </p:extLst>
          </p:nvPr>
        </p:nvGraphicFramePr>
        <p:xfrm>
          <a:off x="6914396" y="3120272"/>
          <a:ext cx="2234366" cy="3037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8" name="Acrobat Document" r:id="rId15" imgW="5800578" imgH="7534114" progId="AcroExch.Document.11">
                  <p:embed/>
                </p:oleObj>
              </mc:Choice>
              <mc:Fallback>
                <p:oleObj name="Acrobat Document" r:id="rId15" imgW="5800578" imgH="7534114" progId="AcroExch.Document.11">
                  <p:embed/>
                  <p:pic>
                    <p:nvPicPr>
                      <p:cNvPr id="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4396" y="3120272"/>
                        <a:ext cx="2234366" cy="3037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402923"/>
              </p:ext>
            </p:extLst>
          </p:nvPr>
        </p:nvGraphicFramePr>
        <p:xfrm>
          <a:off x="5544893" y="853247"/>
          <a:ext cx="3024432" cy="1880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9" name="Acrobat Document" r:id="rId17" imgW="8020027" imgH="5829040" progId="AcroExch.Document.11">
                  <p:embed/>
                </p:oleObj>
              </mc:Choice>
              <mc:Fallback>
                <p:oleObj name="Acrobat Document" r:id="rId17" imgW="8020027" imgH="5829040" progId="AcroExch.Document.11">
                  <p:embed/>
                  <p:pic>
                    <p:nvPicPr>
                      <p:cNvPr id="0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4893" y="853247"/>
                        <a:ext cx="3024432" cy="18805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37727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1"/>
          <p:cNvSpPr txBox="1">
            <a:spLocks noChangeArrowheads="1"/>
          </p:cNvSpPr>
          <p:nvPr/>
        </p:nvSpPr>
        <p:spPr bwMode="auto">
          <a:xfrm>
            <a:off x="474106" y="333375"/>
            <a:ext cx="8191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400" b="1" dirty="0" smtClean="0">
                <a:solidFill>
                  <a:srgbClr val="008000"/>
                </a:solidFill>
              </a:rPr>
              <a:t>Ключевые потребители продукции </a:t>
            </a:r>
          </a:p>
          <a:p>
            <a:pPr algn="ctr"/>
            <a:r>
              <a:rPr lang="ru-RU" altLang="ru-RU" sz="2400" b="1" dirty="0" smtClean="0">
                <a:solidFill>
                  <a:srgbClr val="008000"/>
                </a:solidFill>
              </a:rPr>
              <a:t>ДП «Завод УБ и ВТ»</a:t>
            </a:r>
            <a:endParaRPr lang="ru-RU" altLang="ru-RU" sz="2400" b="1" dirty="0">
              <a:solidFill>
                <a:srgbClr val="008000"/>
              </a:solidFill>
            </a:endParaRPr>
          </a:p>
        </p:txBody>
      </p:sp>
      <p:pic>
        <p:nvPicPr>
          <p:cNvPr id="41986" name="Рисунок 7" descr="http://www.deepwater.com/images/nodo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275" y="-220663"/>
            <a:ext cx="2620963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Рисунок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48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Рисунок 10" descr="http://www.deepwater.com/images/nodot.gif">
            <a:hlinkClick r:id="rId5" tooltip="Hom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-68263"/>
            <a:ext cx="2620963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Номер слайда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C127A4-911E-4905-975B-368313F913D5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41991" name="TextBox 1"/>
          <p:cNvSpPr txBox="1">
            <a:spLocks noChangeArrowheads="1"/>
          </p:cNvSpPr>
          <p:nvPr/>
        </p:nvSpPr>
        <p:spPr bwMode="auto">
          <a:xfrm>
            <a:off x="333375" y="1012765"/>
            <a:ext cx="3286518" cy="584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altLang="ru-RU" sz="1600" b="1" dirty="0"/>
              <a:t>Страны дальнего зарубежья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ru-RU" sz="1600" b="1" dirty="0">
              <a:solidFill>
                <a:srgbClr val="002060"/>
              </a:solidFill>
            </a:endParaRPr>
          </a:p>
          <a:p>
            <a:pPr marL="285750" indent="-285750"/>
            <a:r>
              <a:rPr lang="en-US" altLang="ru-RU" sz="1200" dirty="0" smtClean="0"/>
              <a:t>NOV USA / SDT USA</a:t>
            </a:r>
          </a:p>
          <a:p>
            <a:pPr marL="285750" indent="-285750"/>
            <a:endParaRPr lang="ru-RU" altLang="ru-RU" sz="1200" dirty="0" smtClean="0"/>
          </a:p>
          <a:p>
            <a:pPr marL="285750" indent="-285750"/>
            <a:r>
              <a:rPr lang="en-US" altLang="ru-RU" sz="1200" dirty="0" err="1" smtClean="0"/>
              <a:t>ThyssenKruppMaterials</a:t>
            </a:r>
            <a:r>
              <a:rPr lang="en-US" altLang="ru-RU" sz="1200" dirty="0" smtClean="0"/>
              <a:t> France</a:t>
            </a:r>
            <a:endParaRPr lang="ru-RU" altLang="ru-RU" sz="1200" dirty="0"/>
          </a:p>
          <a:p>
            <a:pPr marL="285750" indent="-285750"/>
            <a:endParaRPr lang="en-US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en-US" altLang="ru-RU" sz="1200" dirty="0"/>
              <a:t>National Drilling Company </a:t>
            </a:r>
            <a:r>
              <a:rPr lang="ru-RU" altLang="ru-RU" sz="1200" dirty="0"/>
              <a:t>(ОАЭ</a:t>
            </a:r>
            <a:r>
              <a:rPr lang="ru-RU" altLang="ru-RU" sz="1200" dirty="0" smtClean="0"/>
              <a:t>)</a:t>
            </a:r>
            <a:endParaRPr lang="en-US" altLang="ru-RU" sz="1200" dirty="0" smtClean="0"/>
          </a:p>
          <a:p>
            <a:pPr marL="285750" indent="-285750">
              <a:buFont typeface="Wingdings 3" pitchFamily="18" charset="2"/>
              <a:buNone/>
            </a:pP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en-US" altLang="ru-RU" sz="1200" dirty="0"/>
              <a:t>OGDCL </a:t>
            </a:r>
            <a:r>
              <a:rPr lang="ru-RU" altLang="ru-RU" sz="1200" dirty="0"/>
              <a:t>(Пакистан</a:t>
            </a:r>
            <a:r>
              <a:rPr lang="ru-RU" altLang="ru-RU" sz="1200" dirty="0" smtClean="0"/>
              <a:t>)</a:t>
            </a: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endParaRPr lang="ru-RU" altLang="ru-RU" sz="1200" dirty="0"/>
          </a:p>
          <a:p>
            <a:pPr marL="285750" indent="-285750"/>
            <a:r>
              <a:rPr lang="en-US" altLang="ru-RU" sz="1200" dirty="0"/>
              <a:t>Smith International G</a:t>
            </a:r>
            <a:r>
              <a:rPr lang="ru-RU" altLang="ru-RU" sz="1200" dirty="0"/>
              <a:t>u</a:t>
            </a:r>
            <a:r>
              <a:rPr lang="en-US" altLang="ru-RU" sz="1200" dirty="0"/>
              <a:t>lf Services (</a:t>
            </a:r>
            <a:r>
              <a:rPr lang="ru-RU" altLang="ru-RU" sz="1200" dirty="0"/>
              <a:t>ОАЭ</a:t>
            </a:r>
            <a:r>
              <a:rPr lang="en-US" altLang="ru-RU" sz="1200" dirty="0"/>
              <a:t>)</a:t>
            </a:r>
            <a:endParaRPr lang="ru-RU" altLang="ru-RU" sz="1200" dirty="0"/>
          </a:p>
          <a:p>
            <a:pPr marL="285750" indent="-285750"/>
            <a:endParaRPr lang="en-US" altLang="ru-RU" sz="1200" dirty="0"/>
          </a:p>
          <a:p>
            <a:pPr marL="285750" indent="-285750"/>
            <a:r>
              <a:rPr lang="en-US" altLang="ru-RU" sz="1200" dirty="0"/>
              <a:t>E&amp;M Supply </a:t>
            </a:r>
            <a:r>
              <a:rPr lang="ru-RU" altLang="ru-RU" sz="1200" dirty="0"/>
              <a:t>G</a:t>
            </a:r>
            <a:r>
              <a:rPr lang="en-US" altLang="ru-RU" sz="1200" dirty="0" err="1"/>
              <a:t>roup</a:t>
            </a:r>
            <a:r>
              <a:rPr lang="en-US" altLang="ru-RU" sz="1200" dirty="0"/>
              <a:t> (</a:t>
            </a:r>
            <a:r>
              <a:rPr lang="ru-RU" altLang="ru-RU" sz="1200" dirty="0"/>
              <a:t>США</a:t>
            </a:r>
            <a:r>
              <a:rPr lang="en-US" altLang="ru-RU" sz="1200" dirty="0"/>
              <a:t>)</a:t>
            </a:r>
            <a:endParaRPr lang="ru-RU" altLang="ru-RU" sz="1200" dirty="0"/>
          </a:p>
          <a:p>
            <a:pPr marL="285750" indent="-285750"/>
            <a:endParaRPr lang="en-US" altLang="ru-RU" sz="1200" dirty="0"/>
          </a:p>
          <a:p>
            <a:pPr marL="285750" indent="-285750"/>
            <a:r>
              <a:rPr lang="en-US" altLang="ru-RU" sz="1200" dirty="0" err="1"/>
              <a:t>Reco</a:t>
            </a:r>
            <a:r>
              <a:rPr lang="en-US" altLang="ru-RU" sz="1200" dirty="0"/>
              <a:t> International </a:t>
            </a:r>
            <a:r>
              <a:rPr lang="ru-RU" altLang="ru-RU" sz="1200" dirty="0"/>
              <a:t>(Австрия)</a:t>
            </a:r>
          </a:p>
          <a:p>
            <a:pPr marL="285750" indent="-285750"/>
            <a:endParaRPr lang="ru-RU" altLang="ru-RU" sz="1200" dirty="0"/>
          </a:p>
          <a:p>
            <a:pPr marL="285750" indent="-285750"/>
            <a:r>
              <a:rPr lang="en-US" altLang="ru-RU" sz="1200" dirty="0" err="1"/>
              <a:t>Petrobras</a:t>
            </a:r>
            <a:r>
              <a:rPr lang="en-US" altLang="ru-RU" sz="1200" dirty="0"/>
              <a:t> </a:t>
            </a:r>
            <a:r>
              <a:rPr lang="ru-RU" altLang="ru-RU" sz="1200" dirty="0"/>
              <a:t>(Бразилия)</a:t>
            </a:r>
          </a:p>
          <a:p>
            <a:pPr marL="285750" indent="-285750"/>
            <a:endParaRPr lang="ru-RU" altLang="ru-RU" sz="1200" dirty="0"/>
          </a:p>
          <a:p>
            <a:pPr marL="285750" indent="-285750"/>
            <a:r>
              <a:rPr lang="en-US" altLang="ru-RU" sz="1200" dirty="0"/>
              <a:t>Schlumberger </a:t>
            </a:r>
            <a:r>
              <a:rPr lang="ru-RU" altLang="ru-RU" sz="1200" dirty="0"/>
              <a:t>(Европа)</a:t>
            </a:r>
          </a:p>
          <a:p>
            <a:pPr marL="285750" indent="-285750"/>
            <a:endParaRPr lang="en-US" altLang="ru-RU" sz="1200" dirty="0"/>
          </a:p>
          <a:p>
            <a:pPr marL="285750" indent="-285750"/>
            <a:r>
              <a:rPr lang="en-US" altLang="ru-RU" sz="1200" dirty="0"/>
              <a:t>Command Drilling </a:t>
            </a:r>
            <a:r>
              <a:rPr lang="ru-RU" altLang="ru-RU" sz="1200" dirty="0"/>
              <a:t>(США)</a:t>
            </a:r>
            <a:endParaRPr lang="en-US" altLang="ru-RU" sz="1200" dirty="0"/>
          </a:p>
          <a:p>
            <a:pPr marL="285750" indent="-285750"/>
            <a:endParaRPr lang="en-US" altLang="ru-RU" sz="1200" dirty="0"/>
          </a:p>
          <a:p>
            <a:pPr marL="285750" indent="-285750"/>
            <a:r>
              <a:rPr lang="en-US" altLang="ru-RU" sz="1200" dirty="0" err="1" smtClean="0"/>
              <a:t>Vietsovpetro</a:t>
            </a:r>
            <a:r>
              <a:rPr lang="en-US" altLang="ru-RU" sz="1200" dirty="0" smtClean="0"/>
              <a:t> </a:t>
            </a:r>
            <a:r>
              <a:rPr lang="ru-RU" altLang="ru-RU" sz="1200" dirty="0" smtClean="0"/>
              <a:t>(Вьетнам)</a:t>
            </a:r>
          </a:p>
          <a:p>
            <a:pPr marL="285750" indent="-285750"/>
            <a:endParaRPr lang="ru-RU" altLang="ru-RU" sz="1200" dirty="0"/>
          </a:p>
          <a:p>
            <a:pPr marL="285750" indent="-285750"/>
            <a:r>
              <a:rPr lang="en-US" altLang="ru-RU" sz="1200" dirty="0" smtClean="0"/>
              <a:t>Oilfield </a:t>
            </a:r>
            <a:r>
              <a:rPr lang="en-US" altLang="ru-RU" sz="1200" dirty="0" err="1" smtClean="0"/>
              <a:t>Supply&amp;Equipment</a:t>
            </a:r>
            <a:r>
              <a:rPr lang="en-US" altLang="ru-RU" sz="1200" dirty="0" smtClean="0"/>
              <a:t> (</a:t>
            </a:r>
            <a:r>
              <a:rPr lang="ru-RU" altLang="ru-RU" sz="1200" dirty="0" smtClean="0"/>
              <a:t>Сингапур)</a:t>
            </a:r>
            <a:endParaRPr lang="ru-RU" altLang="ru-RU" sz="1200" dirty="0"/>
          </a:p>
          <a:p>
            <a:pPr marL="285750" indent="-285750"/>
            <a:endParaRPr lang="ru-RU" altLang="ru-RU" sz="1200" dirty="0"/>
          </a:p>
          <a:p>
            <a:pPr marL="285750" indent="-285750"/>
            <a:r>
              <a:rPr lang="en-US" altLang="ru-RU" sz="1200" dirty="0"/>
              <a:t>ITS-Energy Services </a:t>
            </a:r>
            <a:r>
              <a:rPr lang="ru-RU" altLang="ru-RU" sz="1200" dirty="0"/>
              <a:t>(ОАЭ, Египет, Великобритания) и др</a:t>
            </a:r>
            <a:r>
              <a:rPr lang="ru-RU" altLang="ru-RU" sz="1200" dirty="0" smtClean="0"/>
              <a:t>.</a:t>
            </a:r>
            <a:endParaRPr lang="ru-RU" altLang="ru-RU" sz="1200" dirty="0"/>
          </a:p>
        </p:txBody>
      </p:sp>
      <p:sp>
        <p:nvSpPr>
          <p:cNvPr id="41992" name="TextBox 1"/>
          <p:cNvSpPr txBox="1">
            <a:spLocks noChangeArrowheads="1"/>
          </p:cNvSpPr>
          <p:nvPr/>
        </p:nvSpPr>
        <p:spPr bwMode="auto">
          <a:xfrm>
            <a:off x="6677908" y="1412875"/>
            <a:ext cx="2894438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altLang="ru-RU" sz="1600" b="1" dirty="0"/>
              <a:t>Страны СНГ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ru-RU" sz="1600" b="1" dirty="0">
              <a:solidFill>
                <a:srgbClr val="002060"/>
              </a:solidFill>
            </a:endParaRPr>
          </a:p>
          <a:p>
            <a:pPr marL="285750" indent="-285750"/>
            <a:r>
              <a:rPr lang="uk-UA" altLang="ru-RU" sz="1200" dirty="0"/>
              <a:t>ПАО АНК</a:t>
            </a:r>
            <a:r>
              <a:rPr lang="ru-RU" altLang="ru-RU" sz="1200" dirty="0"/>
              <a:t> «</a:t>
            </a:r>
            <a:r>
              <a:rPr lang="ru-RU" altLang="ru-RU" sz="1200" dirty="0" err="1"/>
              <a:t>Башнефть</a:t>
            </a:r>
            <a:r>
              <a:rPr lang="ru-RU" altLang="ru-RU" sz="1200" dirty="0" smtClean="0"/>
              <a:t>»</a:t>
            </a:r>
            <a:endParaRPr lang="uk-UA" altLang="ru-RU" sz="1200" dirty="0"/>
          </a:p>
          <a:p>
            <a:pPr marL="285750" indent="-285750"/>
            <a:endParaRPr lang="ru-RU" altLang="ru-RU" sz="1200" dirty="0"/>
          </a:p>
          <a:p>
            <a:pPr marL="285750" indent="-285750"/>
            <a:r>
              <a:rPr lang="ru-RU" altLang="ru-RU" sz="1200" dirty="0"/>
              <a:t>ОАО «</a:t>
            </a:r>
            <a:r>
              <a:rPr lang="ru-RU" altLang="ru-RU" sz="1200" dirty="0" err="1"/>
              <a:t>Узбекнефтегаз</a:t>
            </a:r>
            <a:r>
              <a:rPr lang="ru-RU" altLang="ru-RU" sz="1200" dirty="0"/>
              <a:t>» </a:t>
            </a:r>
          </a:p>
          <a:p>
            <a:pPr marL="285750" indent="-285750"/>
            <a:endParaRPr lang="ru-RU" altLang="ru-RU" sz="1200" dirty="0"/>
          </a:p>
          <a:p>
            <a:pPr marL="285750" indent="-285750"/>
            <a:r>
              <a:rPr lang="ru-RU" altLang="ru-RU" sz="1200" dirty="0"/>
              <a:t>ГК «</a:t>
            </a:r>
            <a:r>
              <a:rPr lang="ru-RU" altLang="ru-RU" sz="1200" dirty="0" err="1"/>
              <a:t>Туркменнефть</a:t>
            </a:r>
            <a:r>
              <a:rPr lang="ru-RU" altLang="ru-RU" sz="1200" dirty="0"/>
              <a:t>» </a:t>
            </a:r>
          </a:p>
          <a:p>
            <a:pPr marL="285750" indent="-285750"/>
            <a:r>
              <a:rPr lang="ru-RU" altLang="ru-RU" sz="1200" dirty="0"/>
              <a:t> </a:t>
            </a:r>
          </a:p>
          <a:p>
            <a:pPr marL="285750" indent="-285750"/>
            <a:r>
              <a:rPr lang="ru-RU" altLang="ru-RU" sz="1200" dirty="0"/>
              <a:t>ОАО «Сургутнефтегаз</a:t>
            </a:r>
            <a:r>
              <a:rPr lang="ru-RU" altLang="ru-RU" sz="1200" dirty="0" smtClean="0"/>
              <a:t>»</a:t>
            </a:r>
            <a:endParaRPr lang="en-US" altLang="ru-RU" sz="1200" dirty="0" smtClean="0"/>
          </a:p>
          <a:p>
            <a:pPr marL="285750" indent="-285750"/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ru-RU" altLang="ru-RU" sz="1200" dirty="0"/>
              <a:t>БК «Евразия</a:t>
            </a:r>
            <a:r>
              <a:rPr lang="ru-RU" altLang="ru-RU" sz="1200" dirty="0" smtClean="0"/>
              <a:t>»</a:t>
            </a:r>
          </a:p>
          <a:p>
            <a:pPr marL="285750" indent="-285750">
              <a:buFont typeface="Wingdings 3" pitchFamily="18" charset="2"/>
              <a:buNone/>
            </a:pP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ru-RU" altLang="ru-RU" sz="1200" dirty="0" smtClean="0"/>
              <a:t>Газпром Бурение</a:t>
            </a:r>
            <a:endParaRPr lang="en-US" altLang="ru-RU" sz="1200" dirty="0" smtClean="0"/>
          </a:p>
          <a:p>
            <a:pPr marL="285750" indent="-285750">
              <a:buFont typeface="Wingdings 3" pitchFamily="18" charset="2"/>
              <a:buNone/>
            </a:pPr>
            <a:endParaRPr lang="en-US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ru-RU" altLang="ru-RU" sz="1200" dirty="0" err="1" smtClean="0"/>
              <a:t>Катойл</a:t>
            </a:r>
            <a:r>
              <a:rPr lang="ru-RU" altLang="ru-RU" sz="1200" dirty="0" smtClean="0"/>
              <a:t> </a:t>
            </a:r>
            <a:r>
              <a:rPr lang="ru-RU" altLang="ru-RU" sz="1200" dirty="0" err="1" smtClean="0"/>
              <a:t>Дриллинг</a:t>
            </a: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ru-RU" altLang="ru-RU" sz="1200" dirty="0"/>
              <a:t>СГК Бурение </a:t>
            </a:r>
          </a:p>
          <a:p>
            <a:pPr marL="285750" indent="-285750">
              <a:buFont typeface="Wingdings 3" pitchFamily="18" charset="2"/>
              <a:buNone/>
            </a:pP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ru-RU" altLang="ru-RU" sz="1200" dirty="0"/>
              <a:t>ТАТНЕФТЬ </a:t>
            </a:r>
          </a:p>
          <a:p>
            <a:pPr marL="285750" indent="-285750">
              <a:buFont typeface="Wingdings 3" pitchFamily="18" charset="2"/>
              <a:buNone/>
            </a:pP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ru-RU" altLang="ru-RU" sz="1200" dirty="0"/>
              <a:t>Оренбургская Буровая Компания </a:t>
            </a:r>
          </a:p>
          <a:p>
            <a:pPr marL="285750" indent="-285750">
              <a:buFont typeface="Wingdings 3" pitchFamily="18" charset="2"/>
              <a:buNone/>
            </a:pP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ru-RU" altLang="ru-RU" sz="1200" dirty="0"/>
              <a:t>АО «</a:t>
            </a:r>
            <a:r>
              <a:rPr lang="ru-RU" altLang="ru-RU" sz="1200" dirty="0" smtClean="0"/>
              <a:t>Роснефть-Бурение»</a:t>
            </a: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endParaRPr lang="ru-RU" altLang="ru-RU" sz="1200" dirty="0"/>
          </a:p>
          <a:p>
            <a:pPr marL="285750" indent="-285750">
              <a:buFont typeface="Wingdings 3" pitchFamily="18" charset="2"/>
              <a:buNone/>
            </a:pPr>
            <a:r>
              <a:rPr lang="ru-RU" altLang="ru-RU" sz="1200" dirty="0"/>
              <a:t>Сибирская Сервисная Компания </a:t>
            </a:r>
            <a:r>
              <a:rPr lang="ru-RU" altLang="ru-RU" sz="1200" dirty="0" smtClean="0"/>
              <a:t>и </a:t>
            </a:r>
            <a:r>
              <a:rPr lang="ru-RU" altLang="ru-RU" sz="1200" dirty="0"/>
              <a:t>др.</a:t>
            </a:r>
          </a:p>
        </p:txBody>
      </p:sp>
      <p:sp>
        <p:nvSpPr>
          <p:cNvPr id="25" name="TextBox 1"/>
          <p:cNvSpPr txBox="1">
            <a:spLocks noChangeArrowheads="1"/>
          </p:cNvSpPr>
          <p:nvPr/>
        </p:nvSpPr>
        <p:spPr bwMode="auto">
          <a:xfrm>
            <a:off x="3619893" y="1412875"/>
            <a:ext cx="2836994" cy="504753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 eaLnBrk="0" hangingPunct="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 eaLnBrk="0" hangingPunct="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285750" indent="-28575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ru-RU" altLang="ru-RU" sz="1600" b="1" dirty="0" smtClean="0">
                <a:latin typeface="Arial" charset="0"/>
                <a:cs typeface="Arial" charset="0"/>
              </a:rPr>
              <a:t>Украина</a:t>
            </a:r>
          </a:p>
          <a:p>
            <a:pPr marL="285750" indent="-28575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ru-RU" sz="1600" b="1" dirty="0" smtClean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ПАО «</a:t>
            </a:r>
            <a:r>
              <a:rPr lang="ru-RU" altLang="ru-RU" sz="1200" dirty="0" err="1" smtClean="0">
                <a:latin typeface="Arial" charset="0"/>
                <a:cs typeface="Arial" charset="0"/>
              </a:rPr>
              <a:t>Укргаздобыча</a:t>
            </a:r>
            <a:r>
              <a:rPr lang="ru-RU" altLang="ru-RU" sz="1200" dirty="0" smtClean="0">
                <a:latin typeface="Arial" charset="0"/>
                <a:cs typeface="Arial" charset="0"/>
              </a:rPr>
              <a:t>» (все филиалы)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defRPr/>
            </a:pPr>
            <a:endParaRPr lang="ru-RU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ПАО «</a:t>
            </a:r>
            <a:r>
              <a:rPr lang="ru-RU" altLang="ru-RU" sz="1200" dirty="0" err="1" smtClean="0">
                <a:latin typeface="Arial" charset="0"/>
                <a:cs typeface="Arial" charset="0"/>
              </a:rPr>
              <a:t>Укрнефть</a:t>
            </a:r>
            <a:r>
              <a:rPr lang="ru-RU" altLang="ru-RU" sz="1200" dirty="0" smtClean="0">
                <a:latin typeface="Arial" charset="0"/>
                <a:cs typeface="Arial" charset="0"/>
              </a:rPr>
              <a:t>» (все филиалы)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defRPr/>
            </a:pPr>
            <a:endParaRPr lang="ru-RU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ЧАО «Полтавский ГОК»</a:t>
            </a:r>
            <a:endParaRPr lang="en-US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defRPr/>
            </a:pPr>
            <a:endParaRPr lang="en-US" altLang="ru-RU" sz="1200" dirty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БК «</a:t>
            </a:r>
            <a:r>
              <a:rPr lang="en-US" altLang="ru-RU" sz="1200" dirty="0" smtClean="0">
                <a:latin typeface="Arial" charset="0"/>
                <a:cs typeface="Arial" charset="0"/>
              </a:rPr>
              <a:t>BURISMA</a:t>
            </a:r>
            <a:r>
              <a:rPr lang="ru-RU" altLang="ru-RU" sz="1200" dirty="0" smtClean="0">
                <a:latin typeface="Arial" charset="0"/>
                <a:cs typeface="Arial" charset="0"/>
              </a:rPr>
              <a:t>»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ПАО «Никопольский ремонтный завод»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ПАО «</a:t>
            </a:r>
            <a:r>
              <a:rPr lang="ru-RU" altLang="ru-RU" sz="1200" dirty="0" err="1" smtClean="0">
                <a:latin typeface="Arial" charset="0"/>
                <a:cs typeface="Arial" charset="0"/>
              </a:rPr>
              <a:t>Интерпайп</a:t>
            </a:r>
            <a:r>
              <a:rPr lang="ru-RU" altLang="ru-RU" sz="1200" dirty="0" smtClean="0">
                <a:latin typeface="Arial" charset="0"/>
                <a:cs typeface="Arial" charset="0"/>
              </a:rPr>
              <a:t>»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ООО «Полтавская Буровая Компания»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КБ «Артиллерийское вооружение»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ЧАО «</a:t>
            </a:r>
            <a:r>
              <a:rPr lang="ru-RU" altLang="ru-RU" sz="1200" dirty="0" err="1" smtClean="0">
                <a:latin typeface="Arial" charset="0"/>
                <a:cs typeface="Arial" charset="0"/>
              </a:rPr>
              <a:t>Конотопский</a:t>
            </a:r>
            <a:r>
              <a:rPr lang="ru-RU" altLang="ru-RU" sz="1200" dirty="0" smtClean="0">
                <a:latin typeface="Arial" charset="0"/>
                <a:cs typeface="Arial" charset="0"/>
              </a:rPr>
              <a:t> арматурный завод»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ru-RU" sz="1200" dirty="0" smtClean="0">
                <a:latin typeface="Arial" charset="0"/>
                <a:cs typeface="Arial" charset="0"/>
              </a:rPr>
              <a:t>НПП «Комплект Лига» и др.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altLang="ru-RU" sz="1200" dirty="0" smtClean="0">
              <a:latin typeface="Arial" charset="0"/>
              <a:cs typeface="Arial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altLang="ru-RU" sz="1400" b="1" dirty="0" smtClean="0">
              <a:latin typeface="Arial" charset="0"/>
              <a:cs typeface="Arial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471" y="244213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16" y="869230"/>
            <a:ext cx="9145852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1479020" y="196850"/>
            <a:ext cx="67458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2000" b="1" dirty="0">
                <a:solidFill>
                  <a:srgbClr val="008000"/>
                </a:solidFill>
              </a:rPr>
              <a:t> </a:t>
            </a:r>
            <a:r>
              <a:rPr lang="ru-RU" altLang="ru-RU" sz="2400" b="1" dirty="0" smtClean="0">
                <a:solidFill>
                  <a:srgbClr val="008000"/>
                </a:solidFill>
              </a:rPr>
              <a:t>География поставок продукции</a:t>
            </a:r>
            <a:endParaRPr lang="en-US" altLang="ru-RU" sz="2400" b="1" dirty="0">
              <a:solidFill>
                <a:srgbClr val="008000"/>
              </a:solidFill>
            </a:endParaRPr>
          </a:p>
          <a:p>
            <a:pPr algn="ctr" eaLnBrk="1" hangingPunct="1"/>
            <a:r>
              <a:rPr lang="ru-RU" altLang="ru-RU" sz="2400" b="1" dirty="0" smtClean="0">
                <a:solidFill>
                  <a:srgbClr val="008000"/>
                </a:solidFill>
              </a:rPr>
              <a:t>ДП</a:t>
            </a:r>
            <a:r>
              <a:rPr lang="en-US" altLang="ru-RU" sz="2400" b="1" dirty="0" smtClean="0">
                <a:solidFill>
                  <a:srgbClr val="008000"/>
                </a:solidFill>
              </a:rPr>
              <a:t> “</a:t>
            </a:r>
            <a:r>
              <a:rPr lang="ru-RU" altLang="ru-RU" sz="2400" b="1" dirty="0" smtClean="0">
                <a:solidFill>
                  <a:srgbClr val="008000"/>
                </a:solidFill>
              </a:rPr>
              <a:t>Завод УБ и ВТ</a:t>
            </a:r>
            <a:r>
              <a:rPr lang="en-US" altLang="ru-RU" sz="2400" b="1" dirty="0" smtClean="0">
                <a:solidFill>
                  <a:srgbClr val="008000"/>
                </a:solidFill>
              </a:rPr>
              <a:t>”</a:t>
            </a:r>
            <a:endParaRPr lang="ru-RU" altLang="ru-RU" sz="2400" b="1" dirty="0">
              <a:solidFill>
                <a:srgbClr val="008000"/>
              </a:solidFill>
            </a:endParaRPr>
          </a:p>
        </p:txBody>
      </p:sp>
      <p:pic>
        <p:nvPicPr>
          <p:cNvPr id="23555" name="Рисунок 7" descr="http://www.deepwater.com/images/nodo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9" y="-220663"/>
            <a:ext cx="2620963" cy="46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Рисунок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42" y="3424239"/>
            <a:ext cx="10319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0141" y="4817097"/>
            <a:ext cx="8915400" cy="182879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 основополагающий подход принес нам долгосрочные партнерские отношения и репутацию надежного и </a:t>
            </a: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ответственного производителя</a:t>
            </a:r>
            <a:r>
              <a:rPr lang="ru-RU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Тщательный </a:t>
            </a:r>
            <a:r>
              <a:rPr lang="ru-RU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подход и безупречная деловая репутация позволяют </a:t>
            </a: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ДП «Завод УБ и ВТ» </a:t>
            </a:r>
            <a:r>
              <a:rPr lang="ru-RU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строить долгосрочные партнерские отношения с нашими клиентами</a:t>
            </a: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ru-RU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протяжении 30 лет нам доверяют ведущие компании в </a:t>
            </a: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Украине, Российской Федерации, Европе</a:t>
            </a:r>
            <a:r>
              <a:rPr lang="ru-RU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Северной Америке и Канаде, на Дальнем и </a:t>
            </a: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Ближнем </a:t>
            </a:r>
            <a:r>
              <a:rPr lang="ru-RU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Востоке, в Юго-Восточной Азии и Персидском заливе, а также в странах </a:t>
            </a:r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СНГ</a:t>
            </a:r>
            <a:b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uk-UA" sz="1400" dirty="0">
              <a:solidFill>
                <a:srgbClr val="0020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8" name="Номер слайда 5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 eaLnBrk="0" hangingPunct="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 eaLnBrk="0" hangingPunct="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73CCB7DD-6F59-406A-9254-58B534004E27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22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23560" name="Picture 5" descr="Логотип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206" y="188914"/>
            <a:ext cx="1207294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052" y="196850"/>
            <a:ext cx="125544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27671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1"/>
          <p:cNvSpPr txBox="1">
            <a:spLocks noChangeArrowheads="1"/>
          </p:cNvSpPr>
          <p:nvPr/>
        </p:nvSpPr>
        <p:spPr bwMode="auto">
          <a:xfrm>
            <a:off x="626522" y="549274"/>
            <a:ext cx="82677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400" b="1" dirty="0">
                <a:solidFill>
                  <a:srgbClr val="008000"/>
                </a:solidFill>
              </a:rPr>
              <a:t>Основные ценности для потребителя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7435" y="1125538"/>
            <a:ext cx="82327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ru-RU" b="1" dirty="0">
                <a:latin typeface="+mn-lt"/>
              </a:rPr>
              <a:t>Высокое качество продукции, </a:t>
            </a:r>
            <a:r>
              <a:rPr lang="ru-RU" dirty="0">
                <a:latin typeface="+mn-lt"/>
              </a:rPr>
              <a:t>которое контролируется в строгом соответствии со стандартами </a:t>
            </a:r>
            <a:r>
              <a:rPr lang="en-US" dirty="0" smtClean="0">
                <a:latin typeface="+mn-lt"/>
              </a:rPr>
              <a:t> ISO </a:t>
            </a:r>
            <a:r>
              <a:rPr lang="en-US" dirty="0">
                <a:latin typeface="+mn-lt"/>
              </a:rPr>
              <a:t>9001 </a:t>
            </a:r>
            <a:r>
              <a:rPr lang="ru-RU" dirty="0">
                <a:latin typeface="+mn-lt"/>
              </a:rPr>
              <a:t>и системой менеджмента качества </a:t>
            </a:r>
            <a:endParaRPr lang="en-US" dirty="0">
              <a:latin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ru-RU" b="1" dirty="0">
                <a:latin typeface="+mn-lt"/>
              </a:rPr>
              <a:t>Сжатые сроки производства</a:t>
            </a:r>
            <a:r>
              <a:rPr lang="ru-RU" dirty="0">
                <a:latin typeface="+mn-lt"/>
              </a:rPr>
              <a:t> благодаря используемым линейным производственным процессам</a:t>
            </a:r>
            <a:endParaRPr lang="en-US" dirty="0">
              <a:latin typeface="+mn-lt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ru-RU" b="1" dirty="0">
              <a:solidFill>
                <a:srgbClr val="008000"/>
              </a:solidFill>
              <a:latin typeface="+mn-lt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ru-RU" b="1" dirty="0">
                <a:latin typeface="+mn-lt"/>
              </a:rPr>
              <a:t>Широкая номенклатура продукции, признанной  </a:t>
            </a:r>
            <a:r>
              <a:rPr lang="ru-RU" dirty="0">
                <a:latin typeface="+mn-lt"/>
              </a:rPr>
              <a:t>большинством международных покупателей в сфере бурения и обслуживания скважин</a:t>
            </a:r>
            <a:endParaRPr lang="en-US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ru-RU" b="1" dirty="0">
                <a:latin typeface="+mn-lt"/>
              </a:rPr>
              <a:t>Нестандартная продукция </a:t>
            </a:r>
            <a:r>
              <a:rPr lang="ru-RU" dirty="0">
                <a:latin typeface="+mn-lt"/>
              </a:rPr>
              <a:t>с улучшенными механическими свойствами материала  и повышенными эксплуатационными характеристиками готовой продукции,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которая позволяет </a:t>
            </a:r>
            <a:r>
              <a:rPr lang="ru-RU" b="1" dirty="0">
                <a:latin typeface="+mn-lt"/>
              </a:rPr>
              <a:t>снизить эксплуатационные затраты потребителя</a:t>
            </a:r>
            <a:endParaRPr lang="en-US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ru-RU" b="1" dirty="0">
                <a:latin typeface="+mn-lt"/>
              </a:rPr>
              <a:t>Исключительный сервис </a:t>
            </a:r>
            <a:r>
              <a:rPr lang="ru-RU" dirty="0">
                <a:latin typeface="+mn-lt"/>
              </a:rPr>
              <a:t>благодаря ориентированию на потребности клиента</a:t>
            </a:r>
          </a:p>
        </p:txBody>
      </p:sp>
      <p:sp>
        <p:nvSpPr>
          <p:cNvPr id="46083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13CBA04-E1D5-4AD5-B40D-AFA2BAEBBA26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348" y="95250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1"/>
          <p:cNvSpPr txBox="1">
            <a:spLocks noChangeArrowheads="1"/>
          </p:cNvSpPr>
          <p:nvPr/>
        </p:nvSpPr>
        <p:spPr bwMode="auto">
          <a:xfrm>
            <a:off x="1521618" y="422027"/>
            <a:ext cx="647223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008000"/>
                </a:solidFill>
              </a:rPr>
              <a:t>Благодарим за </a:t>
            </a:r>
            <a:r>
              <a:rPr lang="ru-RU" altLang="ru-RU" sz="3200" b="1" dirty="0" smtClean="0">
                <a:solidFill>
                  <a:srgbClr val="008000"/>
                </a:solidFill>
              </a:rPr>
              <a:t>внимание</a:t>
            </a:r>
          </a:p>
          <a:p>
            <a:pPr algn="ctr"/>
            <a:endParaRPr lang="ru-RU" altLang="ru-RU" sz="3200" b="1" dirty="0" smtClean="0">
              <a:solidFill>
                <a:srgbClr val="008000"/>
              </a:solidFill>
            </a:endParaRPr>
          </a:p>
          <a:p>
            <a:pPr algn="ctr"/>
            <a:r>
              <a:rPr lang="ru-RU" altLang="ru-RU" sz="1600" b="1" dirty="0">
                <a:solidFill>
                  <a:srgbClr val="008000"/>
                </a:solidFill>
              </a:rPr>
              <a:t>Мы гордимся усилиями, которые прилагаются к качеству нашей продукции, нашему менеджменту и нашему сервису.</a:t>
            </a:r>
          </a:p>
          <a:p>
            <a:pPr algn="ctr"/>
            <a:r>
              <a:rPr lang="ru-RU" altLang="ru-RU" sz="1600" b="1" dirty="0">
                <a:solidFill>
                  <a:srgbClr val="008000"/>
                </a:solidFill>
              </a:rPr>
              <a:t>Это делает нас теми, кто мы есть.</a:t>
            </a:r>
          </a:p>
          <a:p>
            <a:pPr algn="ctr"/>
            <a:r>
              <a:rPr lang="ru-RU" altLang="ru-RU" sz="1600" b="1" dirty="0">
                <a:solidFill>
                  <a:srgbClr val="008000"/>
                </a:solidFill>
              </a:rPr>
              <a:t>Мы </a:t>
            </a:r>
            <a:r>
              <a:rPr lang="ru-RU" altLang="ru-RU" sz="1600" b="1" dirty="0" smtClean="0">
                <a:solidFill>
                  <a:srgbClr val="008000"/>
                </a:solidFill>
              </a:rPr>
              <a:t>основательны и точка</a:t>
            </a:r>
            <a:endParaRPr lang="ru-RU" altLang="ru-RU" sz="1600" b="1" dirty="0">
              <a:solidFill>
                <a:srgbClr val="008000"/>
              </a:solidFill>
            </a:endParaRPr>
          </a:p>
        </p:txBody>
      </p:sp>
      <p:sp>
        <p:nvSpPr>
          <p:cNvPr id="48130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DCABA5C-B1FF-480C-8988-908909B81BE2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48131" name="TextBox 1"/>
          <p:cNvSpPr txBox="1">
            <a:spLocks noChangeArrowheads="1"/>
          </p:cNvSpPr>
          <p:nvPr/>
        </p:nvSpPr>
        <p:spPr bwMode="auto">
          <a:xfrm>
            <a:off x="1285875" y="2565400"/>
            <a:ext cx="6943725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ru-RU" sz="1400" dirty="0"/>
          </a:p>
          <a:p>
            <a:pPr algn="ctr">
              <a:buFont typeface="Wingdings 3" pitchFamily="18" charset="2"/>
              <a:buNone/>
            </a:pPr>
            <a:r>
              <a:rPr lang="ru-RU" altLang="ru-RU" sz="2000" dirty="0">
                <a:solidFill>
                  <a:srgbClr val="002060"/>
                </a:solidFill>
              </a:rPr>
              <a:t>ДП «Завод УБ и ВТ»</a:t>
            </a:r>
          </a:p>
          <a:p>
            <a:pPr algn="ctr">
              <a:buFont typeface="Wingdings 3" pitchFamily="18" charset="2"/>
              <a:buNone/>
            </a:pPr>
            <a:endParaRPr lang="en-US" altLang="ru-RU" sz="2000" dirty="0">
              <a:solidFill>
                <a:srgbClr val="002060"/>
              </a:solidFill>
            </a:endParaRPr>
          </a:p>
          <a:p>
            <a:pPr algn="ctr"/>
            <a:r>
              <a:rPr lang="ru-RU" altLang="ru-RU" sz="1400" dirty="0"/>
              <a:t>Тел.</a:t>
            </a:r>
            <a:r>
              <a:rPr lang="en-US" altLang="ru-RU" sz="1400" dirty="0"/>
              <a:t>: +380 0542 7</a:t>
            </a:r>
            <a:r>
              <a:rPr lang="ru-RU" altLang="ru-RU" sz="1400" dirty="0"/>
              <a:t>0</a:t>
            </a:r>
            <a:r>
              <a:rPr lang="en-US" altLang="ru-RU" sz="1400" dirty="0"/>
              <a:t> </a:t>
            </a:r>
            <a:r>
              <a:rPr lang="ru-RU" altLang="ru-RU" sz="1400" dirty="0"/>
              <a:t>14</a:t>
            </a:r>
            <a:r>
              <a:rPr lang="en-US" altLang="ru-RU" sz="1400" dirty="0"/>
              <a:t> 01 (</a:t>
            </a:r>
            <a:r>
              <a:rPr lang="ru-RU" altLang="ru-RU" sz="1400" dirty="0"/>
              <a:t>г. Сумы</a:t>
            </a:r>
            <a:r>
              <a:rPr lang="en-US" altLang="ru-RU" sz="1400" dirty="0"/>
              <a:t>)</a:t>
            </a:r>
            <a:endParaRPr lang="ru-RU" altLang="ru-RU" sz="1400" dirty="0"/>
          </a:p>
          <a:p>
            <a:pPr algn="ctr"/>
            <a:endParaRPr lang="en-US" altLang="ru-RU" sz="1400" dirty="0"/>
          </a:p>
          <a:p>
            <a:pPr algn="ctr">
              <a:buFont typeface="Wingdings 3" pitchFamily="18" charset="2"/>
              <a:buNone/>
            </a:pPr>
            <a:r>
              <a:rPr lang="ru-RU" altLang="ru-RU" sz="1400" dirty="0"/>
              <a:t>Тел./факс</a:t>
            </a:r>
            <a:r>
              <a:rPr lang="en-US" altLang="ru-RU" sz="1400" dirty="0"/>
              <a:t>: +380 0542 7</a:t>
            </a:r>
            <a:r>
              <a:rPr lang="ru-RU" altLang="ru-RU" sz="1400" dirty="0"/>
              <a:t>0</a:t>
            </a:r>
            <a:r>
              <a:rPr lang="en-US" altLang="ru-RU" sz="1400" dirty="0"/>
              <a:t> </a:t>
            </a:r>
            <a:r>
              <a:rPr lang="ru-RU" altLang="ru-RU" sz="1400" dirty="0"/>
              <a:t>14</a:t>
            </a:r>
            <a:r>
              <a:rPr lang="en-US" altLang="ru-RU" sz="1400" dirty="0"/>
              <a:t> 15 (</a:t>
            </a:r>
            <a:r>
              <a:rPr lang="ru-RU" altLang="ru-RU" sz="1400" dirty="0"/>
              <a:t>г. Сумы</a:t>
            </a:r>
            <a:r>
              <a:rPr lang="en-US" altLang="ru-RU" sz="1400" dirty="0"/>
              <a:t>)</a:t>
            </a:r>
            <a:endParaRPr lang="ru-RU" altLang="ru-RU" sz="1400" dirty="0"/>
          </a:p>
          <a:p>
            <a:pPr algn="ctr">
              <a:buFont typeface="Wingdings 3" pitchFamily="18" charset="2"/>
              <a:buNone/>
            </a:pPr>
            <a:r>
              <a:rPr lang="en-US" altLang="ru-RU" sz="1400" dirty="0"/>
              <a:t> </a:t>
            </a:r>
            <a:endParaRPr lang="ru-RU" altLang="ru-RU" sz="1400" dirty="0"/>
          </a:p>
          <a:p>
            <a:pPr algn="ctr">
              <a:buFont typeface="Wingdings 3" pitchFamily="18" charset="2"/>
              <a:buNone/>
            </a:pPr>
            <a:endParaRPr lang="ru-RU" altLang="ru-RU" sz="1400" dirty="0"/>
          </a:p>
          <a:p>
            <a:pPr algn="ctr" eaLnBrk="1" hangingPunct="1">
              <a:buFont typeface="Wingdings 3" pitchFamily="18" charset="2"/>
              <a:buNone/>
            </a:pPr>
            <a:r>
              <a:rPr lang="en-US" altLang="ru-RU" sz="1400" dirty="0">
                <a:solidFill>
                  <a:srgbClr val="002060"/>
                </a:solidFill>
              </a:rPr>
              <a:t>web: </a:t>
            </a:r>
            <a:r>
              <a:rPr lang="en-US" altLang="ru-RU" sz="1400" dirty="0">
                <a:solidFill>
                  <a:srgbClr val="002060"/>
                </a:solidFill>
                <a:hlinkClick r:id="rId3"/>
              </a:rPr>
              <a:t>www.ubt-ua.com</a:t>
            </a:r>
            <a:r>
              <a:rPr lang="en-US" altLang="ru-RU" sz="1400" dirty="0">
                <a:solidFill>
                  <a:srgbClr val="002060"/>
                </a:solidFill>
              </a:rPr>
              <a:t> </a:t>
            </a:r>
            <a:endParaRPr lang="ru-RU" altLang="ru-RU" sz="1400" dirty="0">
              <a:solidFill>
                <a:srgbClr val="002060"/>
              </a:solidFill>
            </a:endParaRPr>
          </a:p>
          <a:p>
            <a:pPr algn="ctr" eaLnBrk="1" hangingPunct="1">
              <a:buFont typeface="Wingdings 3" pitchFamily="18" charset="2"/>
              <a:buNone/>
            </a:pPr>
            <a:endParaRPr lang="en-US" altLang="ru-RU" sz="1400" dirty="0">
              <a:solidFill>
                <a:srgbClr val="002060"/>
              </a:solidFill>
            </a:endParaRPr>
          </a:p>
          <a:p>
            <a:pPr algn="ctr" eaLnBrk="1" hangingPunct="1">
              <a:buFont typeface="Wingdings 3" pitchFamily="18" charset="2"/>
              <a:buNone/>
            </a:pPr>
            <a:r>
              <a:rPr lang="en-US" altLang="ru-RU" sz="1400" dirty="0">
                <a:solidFill>
                  <a:srgbClr val="002060"/>
                </a:solidFill>
              </a:rPr>
              <a:t>E-mail: </a:t>
            </a:r>
            <a:r>
              <a:rPr lang="en-US" altLang="ru-RU" sz="1400" dirty="0">
                <a:solidFill>
                  <a:srgbClr val="002060"/>
                </a:solidFill>
                <a:hlinkClick r:id="rId4"/>
              </a:rPr>
              <a:t>reception@ubt-ua.com</a:t>
            </a:r>
            <a:endParaRPr lang="en-US" altLang="ru-RU" sz="1400" dirty="0">
              <a:solidFill>
                <a:srgbClr val="002060"/>
              </a:solidFill>
            </a:endParaRPr>
          </a:p>
          <a:p>
            <a:pPr algn="ctr" eaLnBrk="1" hangingPunct="1">
              <a:buFont typeface="Wingdings 3" pitchFamily="18" charset="2"/>
              <a:buNone/>
            </a:pPr>
            <a:r>
              <a:rPr lang="en-US" altLang="ru-RU" sz="1400" dirty="0">
                <a:solidFill>
                  <a:srgbClr val="002060"/>
                </a:solidFill>
              </a:rPr>
              <a:t>E-mail: </a:t>
            </a:r>
            <a:r>
              <a:rPr lang="en-US" altLang="ru-RU" sz="1400" dirty="0">
                <a:solidFill>
                  <a:srgbClr val="002060"/>
                </a:solidFill>
                <a:hlinkClick r:id="rId5"/>
              </a:rPr>
              <a:t>guchenko_n@ubt-ua.com</a:t>
            </a:r>
            <a:endParaRPr lang="en-US" altLang="ru-RU" sz="1400" dirty="0">
              <a:solidFill>
                <a:srgbClr val="002060"/>
              </a:solidFill>
            </a:endParaRPr>
          </a:p>
          <a:p>
            <a:pPr algn="ctr" eaLnBrk="1" hangingPunct="1">
              <a:buFont typeface="Wingdings 3" pitchFamily="18" charset="2"/>
              <a:buNone/>
            </a:pPr>
            <a:r>
              <a:rPr lang="en-US" altLang="ru-RU" sz="1400" dirty="0">
                <a:solidFill>
                  <a:srgbClr val="002060"/>
                </a:solidFill>
              </a:rPr>
              <a:t>E-mail: </a:t>
            </a:r>
            <a:r>
              <a:rPr lang="en-US" altLang="ru-RU" sz="1400" dirty="0">
                <a:solidFill>
                  <a:srgbClr val="002060"/>
                </a:solidFill>
                <a:hlinkClick r:id="rId6"/>
              </a:rPr>
              <a:t>monyakova_j@ubt-ua.com</a:t>
            </a:r>
            <a:endParaRPr lang="en-US" altLang="ru-RU" sz="1400" dirty="0">
              <a:solidFill>
                <a:srgbClr val="002060"/>
              </a:solidFill>
            </a:endParaRPr>
          </a:p>
          <a:p>
            <a:pPr algn="ctr">
              <a:buFont typeface="Wingdings 3" pitchFamily="18" charset="2"/>
              <a:buNone/>
            </a:pPr>
            <a:endParaRPr lang="en-US" altLang="ru-RU" sz="1400" dirty="0"/>
          </a:p>
          <a:p>
            <a:pPr algn="ctr">
              <a:buFont typeface="Wingdings 3" pitchFamily="18" charset="2"/>
              <a:buNone/>
            </a:pPr>
            <a:endParaRPr lang="en-US" altLang="ru-RU" sz="1400" dirty="0"/>
          </a:p>
          <a:p>
            <a:pPr algn="ctr">
              <a:buFont typeface="Wingdings 3" pitchFamily="18" charset="2"/>
              <a:buNone/>
            </a:pPr>
            <a:r>
              <a:rPr lang="en-US" altLang="ru-RU" sz="1400" dirty="0" smtClean="0">
                <a:solidFill>
                  <a:srgbClr val="002060"/>
                </a:solidFill>
              </a:rPr>
              <a:t>201</a:t>
            </a:r>
            <a:r>
              <a:rPr lang="ru-RU" altLang="ru-RU" sz="1400" dirty="0" smtClean="0">
                <a:solidFill>
                  <a:srgbClr val="002060"/>
                </a:solidFill>
              </a:rPr>
              <a:t>9</a:t>
            </a:r>
            <a:r>
              <a:rPr lang="en-US" altLang="ru-RU" sz="1400" dirty="0" smtClean="0">
                <a:solidFill>
                  <a:srgbClr val="002060"/>
                </a:solidFill>
              </a:rPr>
              <a:t> </a:t>
            </a:r>
            <a:r>
              <a:rPr lang="ru-RU" altLang="ru-RU" sz="1400" dirty="0">
                <a:solidFill>
                  <a:srgbClr val="002060"/>
                </a:solidFill>
              </a:rPr>
              <a:t>год</a:t>
            </a:r>
            <a:endParaRPr lang="en-US" altLang="ru-RU" sz="1400" dirty="0">
              <a:solidFill>
                <a:srgbClr val="00206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611" y="243330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"/>
          <p:cNvSpPr txBox="1">
            <a:spLocks noChangeArrowheads="1"/>
          </p:cNvSpPr>
          <p:nvPr/>
        </p:nvSpPr>
        <p:spPr bwMode="auto">
          <a:xfrm>
            <a:off x="716437" y="384175"/>
            <a:ext cx="76560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400" b="1" dirty="0" smtClean="0">
                <a:solidFill>
                  <a:srgbClr val="008000"/>
                </a:solidFill>
              </a:rPr>
              <a:t>Производственные </a:t>
            </a:r>
            <a:r>
              <a:rPr lang="ru-RU" altLang="ru-RU" sz="2400" b="1" dirty="0">
                <a:solidFill>
                  <a:srgbClr val="008000"/>
                </a:solidFill>
              </a:rPr>
              <a:t>возможности</a:t>
            </a:r>
          </a:p>
        </p:txBody>
      </p:sp>
      <p:sp>
        <p:nvSpPr>
          <p:cNvPr id="19458" name="Заголовок 3"/>
          <p:cNvSpPr>
            <a:spLocks noGrp="1"/>
          </p:cNvSpPr>
          <p:nvPr>
            <p:ph type="title"/>
          </p:nvPr>
        </p:nvSpPr>
        <p:spPr>
          <a:xfrm>
            <a:off x="1998663" y="1484313"/>
            <a:ext cx="7323137" cy="2660650"/>
          </a:xfrm>
        </p:spPr>
        <p:txBody>
          <a:bodyPr/>
          <a:lstStyle/>
          <a:p>
            <a:pPr algn="ctr" eaLnBrk="1" hangingPunct="1"/>
            <a:r>
              <a:rPr lang="ru-RU" sz="2400" dirty="0" smtClean="0">
                <a:latin typeface="Arial" charset="0"/>
                <a:cs typeface="Arial" charset="0"/>
              </a:rPr>
              <a:t>МАКСИМАЛЬНЫЙ ВЫПУСК ГОТОВОЙ ПРОДУКЦИИ В МЕСЯЦ</a:t>
            </a:r>
            <a:r>
              <a:rPr lang="ru-RU" sz="1600" dirty="0" smtClean="0">
                <a:latin typeface="Arial" charset="0"/>
                <a:cs typeface="Arial" charset="0"/>
              </a:rPr>
              <a:t/>
            </a:r>
            <a:br>
              <a:rPr lang="ru-RU" sz="1600" dirty="0" smtClean="0">
                <a:latin typeface="Arial" charset="0"/>
                <a:cs typeface="Arial" charset="0"/>
              </a:rPr>
            </a:br>
            <a:r>
              <a:rPr lang="ru-RU" sz="1600" dirty="0" smtClean="0">
                <a:latin typeface="Arial" charset="0"/>
                <a:cs typeface="Arial" charset="0"/>
              </a:rPr>
              <a:t/>
            </a:r>
            <a:br>
              <a:rPr lang="ru-RU" sz="1600" dirty="0" smtClean="0">
                <a:latin typeface="Arial" charset="0"/>
                <a:cs typeface="Arial" charset="0"/>
              </a:rPr>
            </a:br>
            <a:r>
              <a:rPr lang="ru-RU" sz="2000" dirty="0" smtClean="0">
                <a:latin typeface="Arial" charset="0"/>
                <a:cs typeface="Arial" charset="0"/>
              </a:rPr>
              <a:t>1000 шт.     250-300 шт.      50 шт.    до 800 т</a:t>
            </a:r>
            <a:br>
              <a:rPr lang="ru-RU" sz="2000" dirty="0" smtClean="0">
                <a:latin typeface="Arial" charset="0"/>
                <a:cs typeface="Arial" charset="0"/>
              </a:rPr>
            </a:br>
            <a:r>
              <a:rPr lang="ru-RU" sz="1600" dirty="0" smtClean="0">
                <a:latin typeface="Arial" charset="0"/>
                <a:cs typeface="Arial" charset="0"/>
              </a:rPr>
              <a:t>        УБТ                </a:t>
            </a:r>
            <a:r>
              <a:rPr lang="ru-RU" sz="1600" dirty="0" err="1" smtClean="0">
                <a:latin typeface="Arial" charset="0"/>
                <a:cs typeface="Arial" charset="0"/>
              </a:rPr>
              <a:t>УБТ</a:t>
            </a:r>
            <a:r>
              <a:rPr lang="ru-RU" sz="1600" dirty="0" smtClean="0"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cs typeface="Arial" charset="0"/>
              </a:rPr>
              <a:t>(HW) </a:t>
            </a:r>
            <a:r>
              <a:rPr lang="ru-RU" sz="1600" dirty="0" smtClean="0">
                <a:latin typeface="Arial" charset="0"/>
                <a:cs typeface="Arial" charset="0"/>
              </a:rPr>
              <a:t>ТБТ         ВБТ        сталь / поковки</a:t>
            </a:r>
            <a:br>
              <a:rPr lang="ru-RU" sz="1600" dirty="0" smtClean="0">
                <a:latin typeface="Arial" charset="0"/>
                <a:cs typeface="Arial" charset="0"/>
              </a:rPr>
            </a:br>
            <a:r>
              <a:rPr lang="ru-RU" sz="1600" dirty="0" smtClean="0">
                <a:latin typeface="Arial" charset="0"/>
                <a:cs typeface="Arial" charset="0"/>
              </a:rPr>
              <a:t/>
            </a:r>
            <a:br>
              <a:rPr lang="ru-RU" sz="1600" dirty="0" smtClean="0">
                <a:latin typeface="Arial" charset="0"/>
                <a:cs typeface="Arial" charset="0"/>
              </a:rPr>
            </a:br>
            <a:r>
              <a:rPr lang="ru-RU" sz="2400" dirty="0" smtClean="0">
                <a:latin typeface="Arial" charset="0"/>
                <a:cs typeface="Arial" charset="0"/>
              </a:rPr>
              <a:t>ОБЩИЕ ОБЪЕМЫ ПРОДАЖ В ГОД</a:t>
            </a:r>
            <a:br>
              <a:rPr lang="ru-RU" sz="2400" dirty="0" smtClean="0">
                <a:latin typeface="Arial" charset="0"/>
                <a:cs typeface="Arial" charset="0"/>
              </a:rPr>
            </a:br>
            <a:r>
              <a:rPr lang="ru-RU" sz="2000" dirty="0" smtClean="0">
                <a:latin typeface="Arial" charset="0"/>
                <a:cs typeface="Arial" charset="0"/>
              </a:rPr>
              <a:t>18000 – 24000 т </a:t>
            </a:r>
            <a:endParaRPr lang="uk-UA" sz="2000" dirty="0" smtClean="0">
              <a:latin typeface="Arial" charset="0"/>
              <a:cs typeface="Arial" charset="0"/>
            </a:endParaRPr>
          </a:p>
        </p:txBody>
      </p:sp>
      <p:sp>
        <p:nvSpPr>
          <p:cNvPr id="19459" name="Номер слайда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379499-6480-4929-95B1-897600C9DB87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 flipH="1">
            <a:off x="351978" y="1188247"/>
            <a:ext cx="1637482" cy="944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 flipH="1">
            <a:off x="312340" y="3949012"/>
            <a:ext cx="1715123" cy="10566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 flipH="1">
            <a:off x="361362" y="2536878"/>
            <a:ext cx="1637363" cy="1008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3766009" y="4818504"/>
            <a:ext cx="3493532" cy="14608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4" y="327025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1"/>
          <p:cNvSpPr txBox="1">
            <a:spLocks noChangeArrowheads="1"/>
          </p:cNvSpPr>
          <p:nvPr/>
        </p:nvSpPr>
        <p:spPr bwMode="auto">
          <a:xfrm>
            <a:off x="349250" y="188913"/>
            <a:ext cx="8193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000" b="1">
                <a:solidFill>
                  <a:srgbClr val="008000"/>
                </a:solidFill>
              </a:rPr>
              <a:t>Продукция ДП «Завод УБ и ВТ»</a:t>
            </a:r>
          </a:p>
        </p:txBody>
      </p:sp>
      <p:sp>
        <p:nvSpPr>
          <p:cNvPr id="21506" name="Прямоугольник 7"/>
          <p:cNvSpPr>
            <a:spLocks noChangeArrowheads="1"/>
          </p:cNvSpPr>
          <p:nvPr/>
        </p:nvSpPr>
        <p:spPr bwMode="auto">
          <a:xfrm>
            <a:off x="142875" y="590861"/>
            <a:ext cx="5824538" cy="60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5283200" algn="l"/>
              </a:tabLst>
            </a:pPr>
            <a:r>
              <a:rPr lang="ru-RU" altLang="ru-RU" sz="1400" b="1" dirty="0">
                <a:cs typeface="Arial" charset="0"/>
              </a:rPr>
              <a:t>Утяжеленные бурильные трубы </a:t>
            </a:r>
            <a:r>
              <a:rPr lang="en-US" altLang="ru-RU" sz="1400" b="1" dirty="0">
                <a:cs typeface="Arial" charset="0"/>
              </a:rPr>
              <a:t>(</a:t>
            </a:r>
            <a:r>
              <a:rPr lang="ru-RU" altLang="ru-RU" sz="1400" b="1" dirty="0">
                <a:cs typeface="Arial" charset="0"/>
              </a:rPr>
              <a:t>УБТ</a:t>
            </a:r>
            <a:r>
              <a:rPr lang="en-US" altLang="ru-RU" sz="1400" b="1" dirty="0">
                <a:cs typeface="Arial" charset="0"/>
              </a:rPr>
              <a:t>)</a:t>
            </a:r>
            <a:endParaRPr lang="ru-RU" altLang="ru-RU" sz="1400" b="1" dirty="0">
              <a:cs typeface="Arial" charset="0"/>
            </a:endParaRPr>
          </a:p>
          <a:p>
            <a:pPr>
              <a:tabLst>
                <a:tab pos="5283200" algn="l"/>
              </a:tabLst>
            </a:pPr>
            <a:endParaRPr lang="ru-RU" altLang="ru-RU" sz="1200" b="1" dirty="0">
              <a:solidFill>
                <a:srgbClr val="00206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en-US" altLang="ru-RU" sz="1200" dirty="0">
                <a:cs typeface="Arial" charset="0"/>
              </a:rPr>
              <a:t> </a:t>
            </a:r>
            <a:r>
              <a:rPr lang="ru-RU" altLang="ru-RU" sz="1200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стандарты поставки: API</a:t>
            </a:r>
            <a:r>
              <a:rPr lang="en-US" altLang="ru-RU" sz="1100" dirty="0">
                <a:cs typeface="Arial" charset="0"/>
              </a:rPr>
              <a:t> Spec </a:t>
            </a:r>
            <a:r>
              <a:rPr lang="ru-RU" altLang="ru-RU" sz="1100" dirty="0">
                <a:cs typeface="Arial" charset="0"/>
              </a:rPr>
              <a:t>7-1, API</a:t>
            </a:r>
            <a:r>
              <a:rPr lang="en-US" altLang="ru-RU" sz="1100" dirty="0">
                <a:cs typeface="Arial" charset="0"/>
              </a:rPr>
              <a:t> Spec</a:t>
            </a:r>
            <a:r>
              <a:rPr lang="ru-RU" altLang="ru-RU" sz="1100" dirty="0">
                <a:cs typeface="Arial" charset="0"/>
              </a:rPr>
              <a:t> 7-2,</a:t>
            </a:r>
            <a:r>
              <a:rPr lang="en-US" altLang="ru-RU" sz="1100" dirty="0">
                <a:cs typeface="Arial" charset="0"/>
              </a:rPr>
              <a:t> NS-1</a:t>
            </a:r>
            <a:r>
              <a:rPr lang="ru-RU" altLang="ru-RU" sz="1100" dirty="0">
                <a:cs typeface="Arial" charset="0"/>
              </a:rPr>
              <a:t>, </a:t>
            </a:r>
            <a:r>
              <a:rPr lang="ru-RU" altLang="ru-RU" sz="1100" dirty="0" smtClean="0">
                <a:cs typeface="Arial" charset="0"/>
              </a:rPr>
              <a:t>ТУ </a:t>
            </a:r>
            <a:r>
              <a:rPr lang="ru-RU" altLang="ru-RU" sz="1100" dirty="0">
                <a:cs typeface="Arial" charset="0"/>
              </a:rPr>
              <a:t>26-12-775-90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en-US" altLang="ru-RU" sz="1100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 гладкие и спиральные УБТ, с проточками под элеватор и </a:t>
            </a:r>
            <a:r>
              <a:rPr lang="ru-RU" altLang="ru-RU" sz="1100" dirty="0" smtClean="0">
                <a:cs typeface="Arial" charset="0"/>
              </a:rPr>
              <a:t>клиновой захват </a:t>
            </a:r>
            <a:r>
              <a:rPr lang="ru-RU" altLang="ru-RU" sz="1100" dirty="0">
                <a:cs typeface="Arial" charset="0"/>
              </a:rPr>
              <a:t>по требованию заказчика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en-US" altLang="ru-RU" sz="1100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 применяются стали AISI (SAE) 4145H mod или </a:t>
            </a:r>
            <a:r>
              <a:rPr lang="ru-RU" altLang="ru-RU" sz="1100" dirty="0" smtClean="0">
                <a:cs typeface="Arial" charset="0"/>
              </a:rPr>
              <a:t>45ХГМА с термообработкой по всей длине (закалка+отпуск)</a:t>
            </a:r>
            <a:endParaRPr lang="ru-RU" altLang="ru-RU" sz="1100" dirty="0">
              <a:cs typeface="Arial" charset="0"/>
            </a:endParaRPr>
          </a:p>
          <a:p>
            <a:pPr algn="just">
              <a:tabLst>
                <a:tab pos="5283200" algn="l"/>
              </a:tabLst>
            </a:pPr>
            <a:endParaRPr lang="ru-RU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en-US" altLang="ru-RU" sz="1100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 по требованию заказчика возможно изготовление УБТ из немагнитных и сероводородостойких марок сталей</a:t>
            </a:r>
          </a:p>
          <a:p>
            <a:pPr>
              <a:tabLst>
                <a:tab pos="5283200" algn="l"/>
              </a:tabLst>
            </a:pPr>
            <a:endParaRPr lang="en-US" altLang="ru-RU" sz="1200" b="1" dirty="0">
              <a:solidFill>
                <a:srgbClr val="008000"/>
              </a:solidFill>
              <a:cs typeface="Arial" charset="0"/>
            </a:endParaRPr>
          </a:p>
          <a:p>
            <a:pPr>
              <a:tabLst>
                <a:tab pos="5283200" algn="l"/>
              </a:tabLst>
            </a:pPr>
            <a:r>
              <a:rPr lang="en-US" altLang="ru-RU" sz="1200" b="1" dirty="0">
                <a:solidFill>
                  <a:srgbClr val="008000"/>
                </a:solidFill>
                <a:cs typeface="Arial" charset="0"/>
              </a:rPr>
              <a:t> </a:t>
            </a:r>
            <a:r>
              <a:rPr lang="ru-RU" altLang="ru-RU" sz="1400" b="1" dirty="0">
                <a:cs typeface="Arial" charset="0"/>
              </a:rPr>
              <a:t>Технические характеристики</a:t>
            </a:r>
          </a:p>
          <a:p>
            <a:pPr>
              <a:tabLst>
                <a:tab pos="5283200" algn="l"/>
              </a:tabLst>
            </a:pPr>
            <a:endParaRPr lang="en-US" altLang="ru-RU" sz="1200" b="1" dirty="0">
              <a:solidFill>
                <a:srgbClr val="00206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200" dirty="0">
                <a:solidFill>
                  <a:srgbClr val="000000"/>
                </a:solidFill>
                <a:cs typeface="Arial" charset="0"/>
              </a:rPr>
              <a:t> 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OD: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от 79,4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(3 1/8”)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до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279,4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(11”)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</a:t>
            </a:r>
          </a:p>
          <a:p>
            <a:pPr>
              <a:buFont typeface="Wingdings" pitchFamily="2" charset="2"/>
              <a:buChar char="Ø"/>
              <a:tabLst>
                <a:tab pos="5283200" algn="l"/>
              </a:tabLst>
            </a:pP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длина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: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8300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, 9140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и 9450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мм, по требованию заказчика длина может варьироваться от 6500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 до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1250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0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  резьбовые соединения по стандарту 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</a:rPr>
              <a:t>API </a:t>
            </a:r>
            <a:r>
              <a:rPr lang="ru-RU" sz="1100" dirty="0" smtClean="0">
                <a:solidFill>
                  <a:prstClr val="black"/>
                </a:solidFill>
                <a:latin typeface="Arial" pitchFamily="34" charset="0"/>
              </a:rPr>
              <a:t>и двухупорные резьбовые соединения выполняются с разгрузочными элементами, 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упрочнением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методом холодной пластической деформации, фосфатируются и укомплектовываются защитными 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колпачками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  предел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прочности при растяжении: не менее - 140 000/965 тыс.фунтов / кв.дюйм, предел текучести: не менее 110 000/758 тыс.фунтов / кв.дюйм, относительное удлинение: 15%, ударная вязкость: не менее 48 Дж, твердость по Бринеллю: не менее 285-341 НВ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твердосплавная наплавка </a:t>
            </a:r>
            <a:r>
              <a:rPr lang="en-US" altLang="ru-RU" sz="1100" dirty="0" smtClean="0">
                <a:solidFill>
                  <a:srgbClr val="000000"/>
                </a:solidFill>
                <a:cs typeface="Arial" charset="0"/>
              </a:rPr>
              <a:t>ARNCO150/350XT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altLang="ru-RU" sz="11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</a:rPr>
              <a:t>Castolin OTW 13CF and HOTW 10SS 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или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карбид 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вольфрама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 marL="0" lvl="5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sz="1100" dirty="0" smtClean="0">
                <a:solidFill>
                  <a:prstClr val="black"/>
                </a:solidFill>
                <a:latin typeface="Arial" pitchFamily="34" charset="0"/>
              </a:rPr>
              <a:t>  гарантия механических свойств на глубине 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</a:rPr>
              <a:t>” </a:t>
            </a:r>
            <a:r>
              <a:rPr lang="ru-RU" sz="1100" dirty="0" smtClean="0">
                <a:solidFill>
                  <a:prstClr val="black"/>
                </a:solidFill>
                <a:latin typeface="Arial" pitchFamily="34" charset="0"/>
              </a:rPr>
              <a:t>от поверхности поковки</a:t>
            </a: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1658FF5-02CF-4EDC-982F-AF0CF86BF95E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ru-RU" altLang="ru-RU" sz="1000" dirty="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6073181" y="979488"/>
            <a:ext cx="3493531" cy="14608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510" name="Picture 9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6172200" y="3521075"/>
            <a:ext cx="3438525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0"/>
          <p:cNvPicPr>
            <a:picLocks noChangeAspect="1" noChangeArrowheads="1"/>
          </p:cNvPicPr>
          <p:nvPr/>
        </p:nvPicPr>
        <p:blipFill>
          <a:blip r:embed="rId5">
            <a:lum contrast="20000"/>
          </a:blip>
          <a:srcRect/>
          <a:stretch>
            <a:fillRect/>
          </a:stretch>
        </p:blipFill>
        <p:spPr bwMode="auto">
          <a:xfrm>
            <a:off x="6229350" y="4489450"/>
            <a:ext cx="33289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11"/>
          <p:cNvPicPr>
            <a:picLocks noChangeAspect="1" noChangeArrowheads="1"/>
          </p:cNvPicPr>
          <p:nvPr/>
        </p:nvPicPr>
        <p:blipFill>
          <a:blip r:embed="rId6">
            <a:lum contrast="20000"/>
          </a:blip>
          <a:srcRect/>
          <a:stretch>
            <a:fillRect/>
          </a:stretch>
        </p:blipFill>
        <p:spPr bwMode="auto">
          <a:xfrm>
            <a:off x="6203950" y="4943475"/>
            <a:ext cx="34083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12"/>
          <p:cNvPicPr>
            <a:picLocks noChangeAspect="1" noChangeArrowheads="1"/>
          </p:cNvPicPr>
          <p:nvPr/>
        </p:nvPicPr>
        <p:blipFill>
          <a:blip r:embed="rId7">
            <a:lum contrast="20000"/>
          </a:blip>
          <a:srcRect/>
          <a:stretch>
            <a:fillRect/>
          </a:stretch>
        </p:blipFill>
        <p:spPr bwMode="auto">
          <a:xfrm>
            <a:off x="6224588" y="5357813"/>
            <a:ext cx="333692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4" name="Picture 14"/>
          <p:cNvPicPr>
            <a:picLocks noChangeAspect="1" noChangeArrowheads="1"/>
          </p:cNvPicPr>
          <p:nvPr/>
        </p:nvPicPr>
        <p:blipFill>
          <a:blip r:embed="rId8">
            <a:lum contrast="20000"/>
          </a:blip>
          <a:srcRect/>
          <a:stretch>
            <a:fillRect/>
          </a:stretch>
        </p:blipFill>
        <p:spPr bwMode="auto">
          <a:xfrm>
            <a:off x="6223000" y="3990975"/>
            <a:ext cx="33782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5" name="Picture 1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53138" y="2727325"/>
            <a:ext cx="3694112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25" y="71438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Прямоугольник 7"/>
          <p:cNvSpPr>
            <a:spLocks noChangeArrowheads="1"/>
          </p:cNvSpPr>
          <p:nvPr/>
        </p:nvSpPr>
        <p:spPr bwMode="auto">
          <a:xfrm>
            <a:off x="115889" y="576263"/>
            <a:ext cx="5672170" cy="597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5283200" algn="l"/>
              </a:tabLst>
            </a:pPr>
            <a:r>
              <a:rPr lang="ru-RU" altLang="ru-RU" sz="1400" b="1" dirty="0">
                <a:cs typeface="Arial" charset="0"/>
              </a:rPr>
              <a:t>Утяжеленные бурильные трубы типа </a:t>
            </a:r>
            <a:r>
              <a:rPr lang="en-US" altLang="ru-RU" sz="1400" b="1" dirty="0">
                <a:cs typeface="Arial" charset="0"/>
              </a:rPr>
              <a:t>HW</a:t>
            </a:r>
            <a:r>
              <a:rPr lang="ru-RU" altLang="ru-RU" sz="1400" b="1" dirty="0">
                <a:cs typeface="Arial" charset="0"/>
              </a:rPr>
              <a:t> (ТБТ)</a:t>
            </a:r>
          </a:p>
          <a:p>
            <a:pPr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200" dirty="0" smtClean="0">
                <a:cs typeface="Arial" charset="0"/>
              </a:rPr>
              <a:t>  </a:t>
            </a:r>
            <a:r>
              <a:rPr lang="ru-RU" altLang="ru-RU" sz="1100" dirty="0">
                <a:cs typeface="Arial" charset="0"/>
              </a:rPr>
              <a:t>стандарты поставки: API</a:t>
            </a:r>
            <a:r>
              <a:rPr lang="en-US" altLang="ru-RU" sz="1100" dirty="0">
                <a:cs typeface="Arial" charset="0"/>
              </a:rPr>
              <a:t> Spec </a:t>
            </a:r>
            <a:r>
              <a:rPr lang="ru-RU" altLang="ru-RU" sz="1100" dirty="0">
                <a:cs typeface="Arial" charset="0"/>
              </a:rPr>
              <a:t>7-1, API</a:t>
            </a:r>
            <a:r>
              <a:rPr lang="en-US" altLang="ru-RU" sz="1100" dirty="0">
                <a:cs typeface="Arial" charset="0"/>
              </a:rPr>
              <a:t> Spec</a:t>
            </a:r>
            <a:r>
              <a:rPr lang="ru-RU" altLang="ru-RU" sz="1100" dirty="0">
                <a:cs typeface="Arial" charset="0"/>
              </a:rPr>
              <a:t> 7-2, </a:t>
            </a:r>
            <a:r>
              <a:rPr lang="en-US" altLang="ru-RU" sz="1100" dirty="0">
                <a:cs typeface="Arial" charset="0"/>
              </a:rPr>
              <a:t>NS-1</a:t>
            </a:r>
            <a:r>
              <a:rPr lang="ru-RU" altLang="ru-RU" sz="1100" dirty="0">
                <a:cs typeface="Arial" charset="0"/>
              </a:rPr>
              <a:t>, ТУ 26-12-775-90</a:t>
            </a:r>
          </a:p>
          <a:p>
            <a:pPr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cs typeface="Arial" charset="0"/>
              </a:rPr>
              <a:t>  гладкие и спиральные исключительно </a:t>
            </a:r>
            <a:r>
              <a:rPr lang="ru-RU" altLang="ru-RU" sz="1100" b="1" dirty="0">
                <a:solidFill>
                  <a:srgbClr val="002060"/>
                </a:solidFill>
                <a:cs typeface="Arial" charset="0"/>
              </a:rPr>
              <a:t>цельнокованые</a:t>
            </a:r>
            <a:r>
              <a:rPr lang="ru-RU" altLang="ru-RU" sz="1100" i="1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УБТ-</a:t>
            </a:r>
            <a:r>
              <a:rPr lang="en-US" altLang="ru-RU" sz="1100" dirty="0">
                <a:cs typeface="Arial" charset="0"/>
              </a:rPr>
              <a:t>HW</a:t>
            </a:r>
            <a:r>
              <a:rPr lang="ru-RU" altLang="ru-RU" sz="1100" dirty="0">
                <a:cs typeface="Arial" charset="0"/>
              </a:rPr>
              <a:t>(ТБТ) 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cs typeface="Arial" charset="0"/>
              </a:rPr>
              <a:t>  Тип </a:t>
            </a:r>
            <a:r>
              <a:rPr lang="en-US" altLang="ru-RU" sz="1100" dirty="0">
                <a:cs typeface="Arial" charset="0"/>
              </a:rPr>
              <a:t>I </a:t>
            </a:r>
            <a:r>
              <a:rPr lang="ru-RU" altLang="ru-RU" sz="1100" dirty="0">
                <a:cs typeface="Arial" charset="0"/>
              </a:rPr>
              <a:t>/</a:t>
            </a:r>
            <a:r>
              <a:rPr lang="en-US" altLang="ru-RU" sz="1100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Тип </a:t>
            </a:r>
            <a:r>
              <a:rPr lang="en-US" altLang="ru-RU" sz="1100" dirty="0">
                <a:cs typeface="Arial" charset="0"/>
              </a:rPr>
              <a:t>II</a:t>
            </a:r>
            <a:r>
              <a:rPr lang="ru-RU" altLang="ru-RU" sz="1100" dirty="0">
                <a:cs typeface="Arial" charset="0"/>
              </a:rPr>
              <a:t> – с одной/двумя центральными высадками, Тип </a:t>
            </a:r>
            <a:r>
              <a:rPr lang="en-US" altLang="ru-RU" sz="1100" dirty="0">
                <a:cs typeface="Arial" charset="0"/>
              </a:rPr>
              <a:t>III</a:t>
            </a:r>
            <a:r>
              <a:rPr lang="ru-RU" altLang="ru-RU" sz="1100" dirty="0">
                <a:cs typeface="Arial" charset="0"/>
              </a:rPr>
              <a:t> – спиральная с одной центральной высадкой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cs typeface="Arial" charset="0"/>
              </a:rPr>
              <a:t>  изготавливаются из стали AISI (SAE) 4145H mod / 45ХГМА с термообработкой по всей длине (закалка+отпуск)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cs typeface="Arial" charset="0"/>
              </a:rPr>
              <a:t>  по требованию заказчика возможно изготовление УБТ из немагнитных и сероводородостойких марок сталей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cs typeface="Arial" charset="0"/>
            </a:endParaRPr>
          </a:p>
          <a:p>
            <a:pPr>
              <a:tabLst>
                <a:tab pos="5283200" algn="l"/>
              </a:tabLst>
            </a:pPr>
            <a:r>
              <a:rPr lang="en-US" altLang="ru-RU" sz="1200" b="1" dirty="0">
                <a:solidFill>
                  <a:srgbClr val="008000"/>
                </a:solidFill>
                <a:cs typeface="Arial" charset="0"/>
              </a:rPr>
              <a:t> </a:t>
            </a:r>
            <a:r>
              <a:rPr lang="ru-RU" altLang="ru-RU" sz="1400" b="1" dirty="0">
                <a:cs typeface="Arial" charset="0"/>
              </a:rPr>
              <a:t>Технические характеристики</a:t>
            </a:r>
          </a:p>
          <a:p>
            <a:pPr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200" dirty="0" smtClean="0">
                <a:solidFill>
                  <a:srgbClr val="000000"/>
                </a:solidFill>
                <a:cs typeface="Arial" charset="0"/>
              </a:rPr>
              <a:t> 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D: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от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88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,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9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(3 1/2”)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до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168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,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3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(6 5/8”)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  <a:tabLst>
                <a:tab pos="5283200" algn="l"/>
              </a:tabLst>
            </a:pP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стандарт длины: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для типов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I - </a:t>
            </a:r>
            <a:r>
              <a:rPr lang="en-US" altLang="ru-RU" sz="1100" dirty="0">
                <a:cs typeface="Arial" charset="0"/>
              </a:rPr>
              <a:t>8300 </a:t>
            </a:r>
            <a:r>
              <a:rPr lang="ru-RU" altLang="ru-RU" sz="1100" dirty="0">
                <a:cs typeface="Arial" charset="0"/>
              </a:rPr>
              <a:t>мм, 9450</a:t>
            </a:r>
            <a:r>
              <a:rPr lang="en-US" altLang="ru-RU" sz="1100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мм и 12250 мм,  </a:t>
            </a:r>
          </a:p>
          <a:p>
            <a:pPr>
              <a:buFont typeface="Wingdings" pitchFamily="2" charset="2"/>
              <a:buNone/>
              <a:tabLst>
                <a:tab pos="5283200" algn="l"/>
              </a:tabLst>
            </a:pPr>
            <a:r>
              <a:rPr lang="en-US" altLang="ru-RU" sz="1100" dirty="0">
                <a:cs typeface="Arial" charset="0"/>
              </a:rPr>
              <a:t>                                </a:t>
            </a:r>
            <a:r>
              <a:rPr lang="ru-RU" altLang="ru-RU" sz="1100" dirty="0">
                <a:cs typeface="Arial" charset="0"/>
              </a:rPr>
              <a:t>для типа </a:t>
            </a:r>
            <a:r>
              <a:rPr lang="en-US" altLang="ru-RU" sz="1100" dirty="0">
                <a:cs typeface="Arial" charset="0"/>
              </a:rPr>
              <a:t>II – </a:t>
            </a:r>
            <a:r>
              <a:rPr lang="ru-RU" altLang="ru-RU" sz="1100" dirty="0">
                <a:cs typeface="Arial" charset="0"/>
              </a:rPr>
              <a:t>12500 и 13500 мм,</a:t>
            </a:r>
          </a:p>
          <a:p>
            <a:pPr>
              <a:buFont typeface="Wingdings" pitchFamily="2" charset="2"/>
              <a:buNone/>
              <a:tabLst>
                <a:tab pos="5283200" algn="l"/>
              </a:tabLst>
            </a:pPr>
            <a:r>
              <a:rPr lang="en-US" altLang="ru-RU" sz="1100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                              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для типов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III - </a:t>
            </a:r>
            <a:r>
              <a:rPr lang="en-US" altLang="ru-RU" sz="1100" dirty="0">
                <a:cs typeface="Arial" charset="0"/>
              </a:rPr>
              <a:t>8300 </a:t>
            </a:r>
            <a:r>
              <a:rPr lang="ru-RU" altLang="ru-RU" sz="1100" dirty="0">
                <a:cs typeface="Arial" charset="0"/>
              </a:rPr>
              <a:t>мм</a:t>
            </a:r>
            <a:r>
              <a:rPr lang="en-US" altLang="ru-RU" sz="1100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и 9450</a:t>
            </a:r>
            <a:r>
              <a:rPr lang="en-US" altLang="ru-RU" sz="1100" dirty="0">
                <a:cs typeface="Arial" charset="0"/>
              </a:rPr>
              <a:t> </a:t>
            </a:r>
            <a:r>
              <a:rPr lang="ru-RU" altLang="ru-RU" sz="1100" dirty="0">
                <a:cs typeface="Arial" charset="0"/>
              </a:rPr>
              <a:t>мм</a:t>
            </a: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резьбовые соединения по стандарту 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</a:rPr>
              <a:t>API </a:t>
            </a:r>
            <a:r>
              <a:rPr lang="ru-RU" sz="1100" dirty="0">
                <a:solidFill>
                  <a:prstClr val="black"/>
                </a:solidFill>
                <a:latin typeface="Arial" pitchFamily="34" charset="0"/>
              </a:rPr>
              <a:t>и двухупорные резьбовые соединения выполняются с разгрузочными элементами,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упрочнением методом холодной пластической деформации, фосфатируются и укомплектовываются защитными 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колпачками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  предел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прочности при растяжении: не менее - 140 000/965 тыс.фунтов / кв.дюйм, предел текучести: не менее 110 000/758 тыс.фунтов / кв.дюйм, относительное удлинение: 15%, ударная вязкость: не менее 48 Дж, твердость по Бринеллю: не менее 285-341 НВ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  твердосплавная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наплавка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ARNCO150/350XT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</a:rPr>
              <a:t>Castolin OTW 13CF and HOTW 10SS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или карбид вольфрама</a:t>
            </a: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  </a:t>
            </a:r>
            <a:r>
              <a:rPr lang="ru-RU" sz="1100" dirty="0" smtClean="0">
                <a:solidFill>
                  <a:prstClr val="black"/>
                </a:solidFill>
                <a:latin typeface="Arial" pitchFamily="34" charset="0"/>
              </a:rPr>
              <a:t>гарантия </a:t>
            </a:r>
            <a:r>
              <a:rPr lang="ru-RU" sz="1100" dirty="0">
                <a:solidFill>
                  <a:prstClr val="black"/>
                </a:solidFill>
                <a:latin typeface="Arial" pitchFamily="34" charset="0"/>
              </a:rPr>
              <a:t>механических свойств на глубине 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</a:rPr>
              <a:t>1” </a:t>
            </a:r>
            <a:r>
              <a:rPr lang="ru-RU" sz="1100" dirty="0">
                <a:solidFill>
                  <a:prstClr val="black"/>
                </a:solidFill>
                <a:latin typeface="Arial" pitchFamily="34" charset="0"/>
              </a:rPr>
              <a:t>от поверхности поковки</a:t>
            </a: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4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E6C15B-C6FE-4617-AEC8-AAC612111FFA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6317083" y="1412776"/>
            <a:ext cx="3138678" cy="14608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349250" y="176213"/>
            <a:ext cx="8193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000" b="1">
                <a:solidFill>
                  <a:srgbClr val="008000"/>
                </a:solidFill>
              </a:rPr>
              <a:t>Продукция ДП «Завод УБ и ВТ» </a:t>
            </a:r>
          </a:p>
        </p:txBody>
      </p:sp>
      <p:pic>
        <p:nvPicPr>
          <p:cNvPr id="2355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5988" y="4862513"/>
            <a:ext cx="34115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1350" y="3905250"/>
            <a:ext cx="3602038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95975" y="3114675"/>
            <a:ext cx="3490913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94" y="176213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1"/>
          <p:cNvSpPr txBox="1">
            <a:spLocks noChangeArrowheads="1"/>
          </p:cNvSpPr>
          <p:nvPr/>
        </p:nvSpPr>
        <p:spPr bwMode="auto">
          <a:xfrm>
            <a:off x="193675" y="188913"/>
            <a:ext cx="8113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000" b="1">
                <a:solidFill>
                  <a:srgbClr val="008000"/>
                </a:solidFill>
              </a:rPr>
              <a:t>Продукция ДП «Завод УБ и ВТ» </a:t>
            </a:r>
          </a:p>
        </p:txBody>
      </p:sp>
      <p:sp>
        <p:nvSpPr>
          <p:cNvPr id="25602" name="Прямоугольник 7"/>
          <p:cNvSpPr>
            <a:spLocks noChangeArrowheads="1"/>
          </p:cNvSpPr>
          <p:nvPr/>
        </p:nvSpPr>
        <p:spPr bwMode="auto">
          <a:xfrm>
            <a:off x="125413" y="939800"/>
            <a:ext cx="5529262" cy="54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ru-RU" sz="1400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400" b="1" dirty="0">
                <a:cs typeface="Arial" charset="0"/>
              </a:rPr>
              <a:t>Ведущие бурильные трубы </a:t>
            </a:r>
            <a:r>
              <a:rPr lang="en-US" altLang="ru-RU" sz="1400" b="1" dirty="0">
                <a:cs typeface="Arial" charset="0"/>
              </a:rPr>
              <a:t>(</a:t>
            </a:r>
            <a:r>
              <a:rPr lang="ru-RU" altLang="ru-RU" sz="1400" b="1" dirty="0">
                <a:cs typeface="Arial" charset="0"/>
              </a:rPr>
              <a:t>ВБТ)</a:t>
            </a:r>
          </a:p>
          <a:p>
            <a:endParaRPr lang="ru-RU" altLang="ru-RU" sz="1400" b="1" dirty="0">
              <a:solidFill>
                <a:srgbClr val="00206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200" dirty="0">
                <a:cs typeface="Arial" charset="0"/>
              </a:rPr>
              <a:t>  </a:t>
            </a:r>
            <a:r>
              <a:rPr lang="ru-RU" altLang="ru-RU" sz="1100" dirty="0">
                <a:cs typeface="Arial" charset="0"/>
              </a:rPr>
              <a:t>стандарты поставки: API</a:t>
            </a:r>
            <a:r>
              <a:rPr lang="en-US" altLang="ru-RU" sz="1100" dirty="0">
                <a:cs typeface="Arial" charset="0"/>
              </a:rPr>
              <a:t> Spec </a:t>
            </a:r>
            <a:r>
              <a:rPr lang="ru-RU" altLang="ru-RU" sz="1100" dirty="0">
                <a:cs typeface="Arial" charset="0"/>
              </a:rPr>
              <a:t>7-1,  API</a:t>
            </a:r>
            <a:r>
              <a:rPr lang="en-US" altLang="ru-RU" sz="1100" dirty="0">
                <a:cs typeface="Arial" charset="0"/>
              </a:rPr>
              <a:t> Spec</a:t>
            </a:r>
            <a:r>
              <a:rPr lang="ru-RU" altLang="ru-RU" sz="1100" dirty="0">
                <a:cs typeface="Arial" charset="0"/>
              </a:rPr>
              <a:t> 7-2, </a:t>
            </a:r>
            <a:r>
              <a:rPr lang="ru-RU" altLang="ru-RU" sz="1100" dirty="0" smtClean="0">
                <a:cs typeface="Arial" charset="0"/>
              </a:rPr>
              <a:t>ТУ </a:t>
            </a:r>
            <a:r>
              <a:rPr lang="ru-RU" altLang="ru-RU" sz="1100" dirty="0">
                <a:cs typeface="Arial" charset="0"/>
              </a:rPr>
              <a:t>У 29.5-30991664-001-2002</a:t>
            </a:r>
          </a:p>
          <a:p>
            <a:pPr>
              <a:buFont typeface="Wingdings" pitchFamily="2" charset="2"/>
              <a:buChar char="Ø"/>
            </a:pPr>
            <a:endParaRPr lang="ru-RU" altLang="ru-RU" sz="1100" dirty="0"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квадратного сечения / шестигранного сечения</a:t>
            </a:r>
          </a:p>
          <a:p>
            <a:pPr>
              <a:buFont typeface="Wingdings" pitchFamily="2" charset="2"/>
              <a:buChar char="Ø"/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altLang="ru-RU" sz="1100" dirty="0">
                <a:cs typeface="Arial" charset="0"/>
              </a:rPr>
              <a:t>  изготавливаются из стали AISI (SAE) 4145H mod / 45ХГМА с термообработкой по всей длине (закалка+отпуск)</a:t>
            </a:r>
          </a:p>
          <a:p>
            <a:pPr algn="just">
              <a:buFont typeface="Wingdings" pitchFamily="2" charset="2"/>
              <a:buChar char="Ø"/>
            </a:pPr>
            <a:endParaRPr lang="en-US" altLang="ru-RU" sz="1200" b="1" dirty="0">
              <a:solidFill>
                <a:srgbClr val="000000"/>
              </a:solidFill>
              <a:cs typeface="Arial" charset="0"/>
            </a:endParaRPr>
          </a:p>
          <a:p>
            <a:r>
              <a:rPr lang="en-US" altLang="ru-RU" sz="1200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400" b="1" dirty="0">
                <a:cs typeface="Arial" charset="0"/>
              </a:rPr>
              <a:t>Технические характеристики</a:t>
            </a:r>
          </a:p>
          <a:p>
            <a:endParaRPr lang="en-US" altLang="ru-RU" sz="1400" b="1" dirty="0">
              <a:solidFill>
                <a:srgbClr val="00206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200" dirty="0">
                <a:solidFill>
                  <a:srgbClr val="000000"/>
                </a:solidFill>
                <a:cs typeface="Arial" charset="0"/>
              </a:rPr>
              <a:t> 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расстояние между гранями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: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от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7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6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,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2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 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(3”)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до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155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,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0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(6 1/8”) </a:t>
            </a: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стандарт длины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: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общая от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90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00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до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16460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мм</a:t>
            </a:r>
            <a:r>
              <a:rPr lang="en-US" altLang="ru-RU" sz="1100" dirty="0">
                <a:solidFill>
                  <a:srgbClr val="000000"/>
                </a:solidFill>
                <a:cs typeface="Arial" charset="0"/>
              </a:rPr>
              <a:t> </a:t>
            </a: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  <a:tabLst>
                <a:tab pos="5283200" algn="l"/>
              </a:tabLst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резьбовые соединения по стандарту 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</a:rPr>
              <a:t>API </a:t>
            </a:r>
            <a:r>
              <a:rPr lang="ru-RU" sz="1100" dirty="0">
                <a:solidFill>
                  <a:prstClr val="black"/>
                </a:solidFill>
                <a:latin typeface="Arial" pitchFamily="34" charset="0"/>
              </a:rPr>
              <a:t>и двухупорные резьбовые соединения выполняются с разгрузочными элементами,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упрочнением методом холодной пластической деформации, фосфатируются и укомплектовываются защитными колпачками</a:t>
            </a:r>
          </a:p>
          <a:p>
            <a:pPr algn="just">
              <a:buFont typeface="Wingdings" pitchFamily="2" charset="2"/>
              <a:buChar char="Ø"/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по требованию заказчика ВБТ поставляются в индивидуальных пеналах для предохранения рабочей поверхности от механических повреждений во время 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транспортировки</a:t>
            </a:r>
          </a:p>
          <a:p>
            <a:pPr algn="just">
              <a:buFont typeface="Wingdings" pitchFamily="2" charset="2"/>
              <a:buChar char="Ø"/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 предел </a:t>
            </a: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прочности при растяжении: не менее - 140 000/965 тыс.фунтов / кв.дюйм, предел текучести: не менее 110 000/758 тыс.фунтов / кв.дюйм, относительное удлинение: 15%, ударная вязкость: не менее 48 Дж, твердость по Бринеллю: не менее 285-341 </a:t>
            </a:r>
            <a:r>
              <a:rPr lang="ru-RU" altLang="ru-RU" sz="1100" dirty="0" smtClean="0">
                <a:solidFill>
                  <a:srgbClr val="000000"/>
                </a:solidFill>
                <a:cs typeface="Arial" charset="0"/>
              </a:rPr>
              <a:t>НВ</a:t>
            </a:r>
          </a:p>
          <a:p>
            <a:pPr algn="just">
              <a:buFont typeface="Wingdings" pitchFamily="2" charset="2"/>
              <a:buChar char="Ø"/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1100" dirty="0">
                <a:solidFill>
                  <a:prstClr val="black"/>
                </a:solidFill>
                <a:latin typeface="Arial" pitchFamily="34" charset="0"/>
              </a:rPr>
              <a:t>гарантия механических свойств на глубине 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</a:rPr>
              <a:t>1” </a:t>
            </a:r>
            <a:r>
              <a:rPr lang="ru-RU" sz="1100" dirty="0">
                <a:solidFill>
                  <a:prstClr val="black"/>
                </a:solidFill>
                <a:latin typeface="Arial" pitchFamily="34" charset="0"/>
              </a:rPr>
              <a:t>от поверхности </a:t>
            </a:r>
            <a:r>
              <a:rPr lang="ru-RU" sz="1100" dirty="0" smtClean="0">
                <a:solidFill>
                  <a:prstClr val="black"/>
                </a:solidFill>
                <a:latin typeface="Arial" pitchFamily="34" charset="0"/>
              </a:rPr>
              <a:t>поковки</a:t>
            </a: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3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6F9872C-BF13-4142-BFE4-2C8BBF90C5BC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6151790" y="1340768"/>
            <a:ext cx="3515666" cy="21637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60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6100" y="3748088"/>
            <a:ext cx="4156075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24513" y="4614863"/>
            <a:ext cx="4157662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81" y="188913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Box 1"/>
          <p:cNvSpPr txBox="1">
            <a:spLocks noChangeArrowheads="1"/>
          </p:cNvSpPr>
          <p:nvPr/>
        </p:nvSpPr>
        <p:spPr bwMode="auto">
          <a:xfrm>
            <a:off x="205607" y="229762"/>
            <a:ext cx="7958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000" b="1" dirty="0">
                <a:solidFill>
                  <a:srgbClr val="008000"/>
                </a:solidFill>
              </a:rPr>
              <a:t>Продукция ДП «Завод УБ и ВТ» </a:t>
            </a:r>
          </a:p>
        </p:txBody>
      </p:sp>
      <p:sp>
        <p:nvSpPr>
          <p:cNvPr id="27650" name="Прямоугольник 7"/>
          <p:cNvSpPr>
            <a:spLocks noChangeArrowheads="1"/>
          </p:cNvSpPr>
          <p:nvPr/>
        </p:nvSpPr>
        <p:spPr bwMode="auto">
          <a:xfrm>
            <a:off x="125413" y="817563"/>
            <a:ext cx="5608637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ru-RU" sz="1600" b="1" dirty="0">
                <a:solidFill>
                  <a:srgbClr val="008000"/>
                </a:solidFill>
                <a:cs typeface="Arial" charset="0"/>
              </a:rPr>
              <a:t> </a:t>
            </a:r>
            <a:r>
              <a:rPr lang="ru-RU" altLang="ru-RU" sz="1400" b="1" dirty="0">
                <a:cs typeface="Arial" charset="0"/>
              </a:rPr>
              <a:t>Бурильный инструмент</a:t>
            </a:r>
            <a:endParaRPr lang="en-US" altLang="ru-RU" sz="1400" b="1" dirty="0"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200" dirty="0" smtClean="0">
                <a:cs typeface="Arial" charset="0"/>
              </a:rPr>
              <a:t>  </a:t>
            </a:r>
            <a:r>
              <a:rPr lang="ru-RU" altLang="ru-RU" sz="1100" dirty="0">
                <a:cs typeface="Arial" charset="0"/>
              </a:rPr>
              <a:t>стандарты поставки: API</a:t>
            </a:r>
            <a:r>
              <a:rPr lang="en-US" altLang="ru-RU" sz="1100" dirty="0">
                <a:cs typeface="Arial" charset="0"/>
              </a:rPr>
              <a:t> Spec </a:t>
            </a:r>
            <a:r>
              <a:rPr lang="ru-RU" altLang="ru-RU" sz="1100" dirty="0">
                <a:cs typeface="Arial" charset="0"/>
              </a:rPr>
              <a:t>7-1,  API</a:t>
            </a:r>
            <a:r>
              <a:rPr lang="en-US" altLang="ru-RU" sz="1100" dirty="0">
                <a:cs typeface="Arial" charset="0"/>
              </a:rPr>
              <a:t> Spec</a:t>
            </a:r>
            <a:r>
              <a:rPr lang="ru-RU" altLang="ru-RU" sz="1100" dirty="0">
                <a:cs typeface="Arial" charset="0"/>
              </a:rPr>
              <a:t> 7-2, </a:t>
            </a:r>
          </a:p>
          <a:p>
            <a:r>
              <a:rPr lang="ru-RU" altLang="ru-RU" sz="1100" dirty="0">
                <a:cs typeface="Arial" charset="0"/>
              </a:rPr>
              <a:t>     ТУ У 29.5-30991664-002:2010</a:t>
            </a:r>
            <a:endParaRPr lang="ru-RU" altLang="ru-RU" sz="1100" b="1" dirty="0">
              <a:solidFill>
                <a:srgbClr val="002060"/>
              </a:solidFill>
              <a:cs typeface="Arial" charset="0"/>
            </a:endParaRPr>
          </a:p>
          <a:p>
            <a:endParaRPr lang="en-US" altLang="ru-RU" sz="1100" b="1" dirty="0">
              <a:solidFill>
                <a:srgbClr val="00206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переводники прямые</a:t>
            </a:r>
          </a:p>
          <a:p>
            <a:pPr>
              <a:buFont typeface="Wingdings" pitchFamily="2" charset="2"/>
              <a:buChar char="Ø"/>
            </a:pPr>
            <a:endParaRPr lang="en-US" altLang="ru-RU" sz="1100" dirty="0">
              <a:solidFill>
                <a:srgbClr val="00000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переводники ступенчатые</a:t>
            </a:r>
          </a:p>
          <a:p>
            <a:pPr>
              <a:buFont typeface="Wingdings" pitchFamily="2" charset="2"/>
              <a:buChar char="Ø"/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переводники подъемные</a:t>
            </a:r>
          </a:p>
          <a:p>
            <a:pPr>
              <a:buFont typeface="Wingdings" pitchFamily="2" charset="2"/>
              <a:buChar char="Ø"/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100" dirty="0">
                <a:solidFill>
                  <a:srgbClr val="000000"/>
                </a:solidFill>
                <a:cs typeface="Arial" charset="0"/>
              </a:rPr>
              <a:t>  патрубки</a:t>
            </a:r>
          </a:p>
          <a:p>
            <a:pPr>
              <a:buFont typeface="Wingdings" pitchFamily="2" charset="2"/>
              <a:buChar char="Ø"/>
            </a:pPr>
            <a:endParaRPr lang="ru-RU" altLang="ru-RU" sz="1100" dirty="0">
              <a:solidFill>
                <a:srgbClr val="000000"/>
              </a:solidFill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altLang="ru-RU" sz="1100" dirty="0">
                <a:cs typeface="Arial" charset="0"/>
              </a:rPr>
              <a:t>  изготавливаются из стали AISI (SAE) 4145H </a:t>
            </a:r>
            <a:r>
              <a:rPr lang="ru-RU" altLang="ru-RU" sz="1100" dirty="0" smtClean="0">
                <a:cs typeface="Arial" charset="0"/>
              </a:rPr>
              <a:t>mod /</a:t>
            </a:r>
          </a:p>
          <a:p>
            <a:pPr algn="just"/>
            <a:r>
              <a:rPr lang="ru-RU" altLang="ru-RU" sz="1100" dirty="0" smtClean="0">
                <a:cs typeface="Arial" charset="0"/>
              </a:rPr>
              <a:t>   45ХГМА </a:t>
            </a:r>
            <a:r>
              <a:rPr lang="ru-RU" altLang="ru-RU" sz="1100" dirty="0">
                <a:cs typeface="Arial" charset="0"/>
              </a:rPr>
              <a:t>с термообработкой по всей длине (закалка+отпуск)</a:t>
            </a:r>
          </a:p>
          <a:p>
            <a:endParaRPr lang="en-US" altLang="ru-RU" sz="1200" dirty="0" smtClean="0">
              <a:cs typeface="Arial" charset="0"/>
            </a:endParaRPr>
          </a:p>
          <a:p>
            <a:endParaRPr lang="ru-RU" altLang="ru-RU" sz="1200" dirty="0">
              <a:cs typeface="Arial" charset="0"/>
            </a:endParaRPr>
          </a:p>
          <a:p>
            <a:r>
              <a:rPr lang="ru-RU" altLang="ru-RU" sz="1400" b="1" dirty="0">
                <a:cs typeface="Arial" charset="0"/>
              </a:rPr>
              <a:t>Услуги</a:t>
            </a:r>
          </a:p>
          <a:p>
            <a:pPr algn="just">
              <a:buFont typeface="Wingdings" pitchFamily="2" charset="2"/>
              <a:buChar char="Ø"/>
            </a:pPr>
            <a:r>
              <a:rPr lang="ru-RU" altLang="ru-RU" sz="1200" dirty="0" smtClean="0">
                <a:cs typeface="Arial" charset="0"/>
              </a:rPr>
              <a:t>  </a:t>
            </a:r>
            <a:r>
              <a:rPr lang="ru-RU" altLang="ru-RU" sz="1100" dirty="0">
                <a:cs typeface="Arial" charset="0"/>
              </a:rPr>
              <a:t>Услуги по ремонту труб: перенарезка резьб, упрочнение резьбы методом холодной пластической деформации и фосфатирование резьбовых соединений, правка труб и </a:t>
            </a:r>
            <a:r>
              <a:rPr lang="ru-RU" altLang="ru-RU" sz="1100" dirty="0" smtClean="0">
                <a:cs typeface="Arial" charset="0"/>
              </a:rPr>
              <a:t>другие виды ремонтных работ, включая нестандартные для </a:t>
            </a:r>
            <a:r>
              <a:rPr lang="en-US" altLang="ru-RU" sz="1100" dirty="0" smtClean="0">
                <a:cs typeface="Arial" charset="0"/>
              </a:rPr>
              <a:t>API</a:t>
            </a:r>
            <a:endParaRPr lang="ru-RU" altLang="ru-RU" sz="1100" dirty="0" smtClean="0"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endParaRPr lang="ru-RU" altLang="ru-RU" sz="1100" dirty="0" smtClean="0"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altLang="ru-RU" sz="1100" dirty="0" smtClean="0">
                <a:cs typeface="Arial" charset="0"/>
              </a:rPr>
              <a:t>  Нанесение твердосплавного покрытия </a:t>
            </a:r>
            <a:r>
              <a:rPr lang="en-US" altLang="ru-RU" sz="1100" dirty="0" smtClean="0">
                <a:cs typeface="Arial" charset="0"/>
              </a:rPr>
              <a:t>ARNCO </a:t>
            </a:r>
            <a:r>
              <a:rPr lang="ru-RU" altLang="ru-RU" sz="1100" dirty="0" smtClean="0">
                <a:cs typeface="Arial" charset="0"/>
              </a:rPr>
              <a:t>150ХТ/350ХТ</a:t>
            </a:r>
            <a:r>
              <a:rPr lang="en-US" altLang="ru-RU" sz="1100" dirty="0">
                <a:cs typeface="Arial" charset="0"/>
              </a:rPr>
              <a:t>,</a:t>
            </a:r>
            <a:r>
              <a:rPr lang="ru-RU" altLang="ru-RU" sz="1100" dirty="0" smtClean="0">
                <a:cs typeface="Arial" charset="0"/>
              </a:rPr>
              <a:t> </a:t>
            </a:r>
            <a:r>
              <a:rPr lang="en-US" sz="1100" dirty="0"/>
              <a:t>Castolin OTW 13CF and HOTW 10SS </a:t>
            </a:r>
            <a:r>
              <a:rPr lang="ru-RU" altLang="ru-RU" sz="1100" dirty="0" smtClean="0">
                <a:cs typeface="Arial" charset="0"/>
              </a:rPr>
              <a:t>или карбид вольфрама</a:t>
            </a:r>
          </a:p>
          <a:p>
            <a:pPr algn="just">
              <a:buFont typeface="Wingdings" pitchFamily="2" charset="2"/>
              <a:buChar char="Ø"/>
            </a:pPr>
            <a:endParaRPr lang="ru-RU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altLang="ru-RU" sz="1100" dirty="0">
                <a:cs typeface="Arial" charset="0"/>
              </a:rPr>
              <a:t>  Другие услуги: фрезерование спиральных канавок, специальная механическая обработка по требованию </a:t>
            </a:r>
            <a:r>
              <a:rPr lang="ru-RU" altLang="ru-RU" sz="1100" dirty="0" smtClean="0">
                <a:cs typeface="Arial" charset="0"/>
              </a:rPr>
              <a:t>заказчика</a:t>
            </a:r>
            <a:endParaRPr lang="en-US" altLang="ru-RU" sz="1100" dirty="0" smtClean="0"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altLang="ru-RU" sz="1100" dirty="0" smtClean="0">
                <a:cs typeface="Arial" charset="0"/>
              </a:rPr>
              <a:t>   </a:t>
            </a:r>
            <a:r>
              <a:rPr lang="ru-RU" altLang="ru-RU" sz="1100" dirty="0" smtClean="0">
                <a:cs typeface="Arial" charset="0"/>
              </a:rPr>
              <a:t>Гарантийные </a:t>
            </a:r>
            <a:r>
              <a:rPr lang="ru-RU" altLang="ru-RU" sz="1100" dirty="0">
                <a:cs typeface="Arial" charset="0"/>
              </a:rPr>
              <a:t>обязательства: на всю трубную продукцию предоставляется 12-месячная эксплуатационная гарантия, ограниченная 18 месяцами с даты отгрузки.</a:t>
            </a:r>
          </a:p>
          <a:p>
            <a:pPr algn="just">
              <a:buFont typeface="Wingdings" pitchFamily="2" charset="2"/>
              <a:buChar char="Ø"/>
            </a:pPr>
            <a:endParaRPr lang="ru-RU" altLang="ru-RU" sz="1100" dirty="0">
              <a:cs typeface="Arial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altLang="ru-RU" sz="1100" dirty="0" smtClean="0">
                <a:cs typeface="Arial" charset="0"/>
              </a:rPr>
              <a:t>   </a:t>
            </a:r>
            <a:r>
              <a:rPr lang="ru-RU" altLang="ru-RU" sz="1100" dirty="0" smtClean="0">
                <a:cs typeface="Arial" charset="0"/>
              </a:rPr>
              <a:t>Срок </a:t>
            </a:r>
            <a:r>
              <a:rPr lang="ru-RU" altLang="ru-RU" sz="1100" dirty="0">
                <a:cs typeface="Arial" charset="0"/>
              </a:rPr>
              <a:t>службы изделий до </a:t>
            </a:r>
            <a:r>
              <a:rPr lang="ru-RU" altLang="ru-RU" sz="1100" dirty="0" smtClean="0">
                <a:cs typeface="Arial" charset="0"/>
              </a:rPr>
              <a:t>первой нарезки резьбы </a:t>
            </a:r>
            <a:r>
              <a:rPr lang="ru-RU" altLang="ru-RU" sz="1100" dirty="0">
                <a:cs typeface="Arial" charset="0"/>
              </a:rPr>
              <a:t>составляет 3500 часов, допускается максимум 6 повторных </a:t>
            </a:r>
            <a:r>
              <a:rPr lang="ru-RU" altLang="ru-RU" sz="1100" dirty="0" smtClean="0">
                <a:cs typeface="Arial" charset="0"/>
              </a:rPr>
              <a:t>перенарезок</a:t>
            </a:r>
            <a:endParaRPr lang="ru-RU" altLang="ru-RU" sz="1100" dirty="0">
              <a:cs typeface="Arial" charset="0"/>
            </a:endParaRPr>
          </a:p>
        </p:txBody>
      </p:sp>
      <p:sp>
        <p:nvSpPr>
          <p:cNvPr id="27651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85495C-68F1-47A4-9A32-7CA392AB8D1E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6676" y="1000919"/>
            <a:ext cx="4275137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16827" y="2393623"/>
            <a:ext cx="4116387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6009" y="3049261"/>
            <a:ext cx="42037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24056" y="1671637"/>
            <a:ext cx="434975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06" y="229762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31" y="3996963"/>
            <a:ext cx="3457575" cy="2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Box 1"/>
          <p:cNvSpPr txBox="1">
            <a:spLocks noChangeArrowheads="1"/>
          </p:cNvSpPr>
          <p:nvPr/>
        </p:nvSpPr>
        <p:spPr bwMode="auto">
          <a:xfrm>
            <a:off x="166688" y="188913"/>
            <a:ext cx="8172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2000" b="1" dirty="0">
                <a:solidFill>
                  <a:srgbClr val="008000"/>
                </a:solidFill>
              </a:rPr>
              <a:t>Продукция и </a:t>
            </a:r>
            <a:r>
              <a:rPr lang="ru-RU" altLang="ru-RU" sz="2000" b="1" dirty="0" smtClean="0">
                <a:solidFill>
                  <a:srgbClr val="008000"/>
                </a:solidFill>
              </a:rPr>
              <a:t>гарантийные обязательства</a:t>
            </a:r>
            <a:endParaRPr lang="ru-RU" altLang="ru-RU" sz="2000" b="1" dirty="0">
              <a:solidFill>
                <a:srgbClr val="008000"/>
              </a:solidFill>
            </a:endParaRPr>
          </a:p>
        </p:txBody>
      </p:sp>
      <p:sp>
        <p:nvSpPr>
          <p:cNvPr id="29698" name="Прямоугольник 7"/>
          <p:cNvSpPr>
            <a:spLocks noChangeArrowheads="1"/>
          </p:cNvSpPr>
          <p:nvPr/>
        </p:nvSpPr>
        <p:spPr bwMode="auto">
          <a:xfrm>
            <a:off x="166688" y="3763963"/>
            <a:ext cx="965835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1400" b="1" dirty="0">
                <a:cs typeface="Arial" charset="0"/>
              </a:rPr>
              <a:t>Гарантийные обязательства</a:t>
            </a:r>
          </a:p>
          <a:p>
            <a:endParaRPr lang="en-US" altLang="ru-RU" sz="1400" b="1" dirty="0">
              <a:solidFill>
                <a:srgbClr val="00206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200" dirty="0">
                <a:cs typeface="Arial" charset="0"/>
              </a:rPr>
              <a:t>  На всю трубную продукцию предоставляется гарантия в течении </a:t>
            </a:r>
            <a:r>
              <a:rPr lang="ru-RU" altLang="ru-RU" sz="1200" b="1" dirty="0">
                <a:cs typeface="Arial" charset="0"/>
              </a:rPr>
              <a:t>12 месяцев </a:t>
            </a:r>
            <a:r>
              <a:rPr lang="ru-RU" altLang="ru-RU" sz="1200" dirty="0">
                <a:cs typeface="Arial" charset="0"/>
              </a:rPr>
              <a:t>со дня ее  пуска в эксплуатацию, </a:t>
            </a:r>
          </a:p>
          <a:p>
            <a:r>
              <a:rPr lang="ru-RU" altLang="ru-RU" sz="1200" dirty="0">
                <a:cs typeface="Arial" charset="0"/>
              </a:rPr>
              <a:t>       но не более </a:t>
            </a:r>
            <a:r>
              <a:rPr lang="ru-RU" altLang="ru-RU" sz="1200" b="1" dirty="0">
                <a:cs typeface="Arial" charset="0"/>
              </a:rPr>
              <a:t>18 месяцев </a:t>
            </a:r>
            <a:r>
              <a:rPr lang="ru-RU" altLang="ru-RU" sz="1200" dirty="0">
                <a:cs typeface="Arial" charset="0"/>
              </a:rPr>
              <a:t>со дня отгрузки</a:t>
            </a:r>
          </a:p>
          <a:p>
            <a:pPr>
              <a:buFont typeface="Wingdings" pitchFamily="2" charset="2"/>
              <a:buChar char="Ø"/>
            </a:pPr>
            <a:endParaRPr lang="en-US" altLang="ru-RU" sz="1200" b="1" dirty="0">
              <a:solidFill>
                <a:srgbClr val="000000"/>
              </a:solidFill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200" dirty="0">
                <a:cs typeface="Arial" charset="0"/>
              </a:rPr>
              <a:t>  </a:t>
            </a:r>
            <a:r>
              <a:rPr lang="en-US" altLang="ru-RU" sz="1200" dirty="0">
                <a:cs typeface="Arial" charset="0"/>
              </a:rPr>
              <a:t>Средний ресурс эксплуатации УБТ и </a:t>
            </a:r>
            <a:r>
              <a:rPr lang="ru-RU" altLang="ru-RU" sz="1200" dirty="0">
                <a:cs typeface="Arial" charset="0"/>
              </a:rPr>
              <a:t>УБТ-</a:t>
            </a:r>
            <a:r>
              <a:rPr lang="en-US" altLang="ru-RU" sz="1200" dirty="0">
                <a:cs typeface="Arial" charset="0"/>
              </a:rPr>
              <a:t>HW(</a:t>
            </a:r>
            <a:r>
              <a:rPr lang="ru-RU" altLang="ru-RU" sz="1200" dirty="0">
                <a:cs typeface="Arial" charset="0"/>
              </a:rPr>
              <a:t>ТБТ</a:t>
            </a:r>
            <a:r>
              <a:rPr lang="en-US" altLang="ru-RU" sz="1200" dirty="0">
                <a:cs typeface="Arial" charset="0"/>
              </a:rPr>
              <a:t>) до первой перенарезки резьбовых</a:t>
            </a:r>
            <a:r>
              <a:rPr lang="ru-RU" altLang="ru-RU" sz="1200" dirty="0">
                <a:cs typeface="Arial" charset="0"/>
              </a:rPr>
              <a:t> </a:t>
            </a:r>
            <a:r>
              <a:rPr lang="en-US" altLang="ru-RU" sz="1200" dirty="0">
                <a:cs typeface="Arial" charset="0"/>
              </a:rPr>
              <a:t>соединений – </a:t>
            </a:r>
            <a:endParaRPr lang="ru-RU" altLang="ru-RU" sz="1200" dirty="0">
              <a:cs typeface="Arial" charset="0"/>
            </a:endParaRPr>
          </a:p>
          <a:p>
            <a:r>
              <a:rPr lang="ru-RU" altLang="ru-RU" sz="1200" dirty="0">
                <a:cs typeface="Arial" charset="0"/>
              </a:rPr>
              <a:t>       не менее </a:t>
            </a:r>
            <a:r>
              <a:rPr lang="en-US" altLang="ru-RU" sz="1200" b="1" dirty="0">
                <a:cs typeface="Arial" charset="0"/>
              </a:rPr>
              <a:t>3500 </a:t>
            </a:r>
            <a:r>
              <a:rPr lang="ru-RU" altLang="ru-RU" sz="1200" b="1" dirty="0">
                <a:cs typeface="Arial" charset="0"/>
              </a:rPr>
              <a:t>часов</a:t>
            </a:r>
            <a:endParaRPr lang="ru-RU" altLang="ru-RU" sz="1200" dirty="0"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endParaRPr lang="ru-RU" altLang="ru-RU" sz="1200" dirty="0">
              <a:cs typeface="Arial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altLang="ru-RU" sz="1200" dirty="0">
                <a:cs typeface="Arial" charset="0"/>
              </a:rPr>
              <a:t>  Д</a:t>
            </a:r>
            <a:r>
              <a:rPr lang="en-US" altLang="ru-RU" sz="1200" dirty="0">
                <a:cs typeface="Arial" charset="0"/>
              </a:rPr>
              <a:t>опускается </a:t>
            </a:r>
            <a:r>
              <a:rPr lang="en-US" altLang="ru-RU" sz="1200" b="1" dirty="0">
                <a:cs typeface="Arial" charset="0"/>
              </a:rPr>
              <a:t>до 6 перенарезок </a:t>
            </a:r>
            <a:r>
              <a:rPr lang="en-US" altLang="ru-RU" sz="1200" dirty="0">
                <a:cs typeface="Arial" charset="0"/>
              </a:rPr>
              <a:t>резьбовых соединений</a:t>
            </a:r>
            <a:endParaRPr lang="ru-RU" altLang="ru-RU" sz="1200" dirty="0">
              <a:cs typeface="Arial" charset="0"/>
            </a:endParaRPr>
          </a:p>
        </p:txBody>
      </p:sp>
      <p:sp>
        <p:nvSpPr>
          <p:cNvPr id="29699" name="Номер слайда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1DA37C-D243-496D-BF78-60EE224B274C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graphicFrame>
        <p:nvGraphicFramePr>
          <p:cNvPr id="29734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676786"/>
              </p:ext>
            </p:extLst>
          </p:nvPr>
        </p:nvGraphicFramePr>
        <p:xfrm>
          <a:off x="166689" y="1114425"/>
          <a:ext cx="9005592" cy="1503363"/>
        </p:xfrm>
        <a:graphic>
          <a:graphicData uri="http://schemas.openxmlformats.org/drawingml/2006/table">
            <a:tbl>
              <a:tblPr/>
              <a:tblGrid>
                <a:gridCol w="16320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4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80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06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345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Внешний диаметр, мм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Предел прочности, </a:t>
                      </a:r>
                      <a:r>
                        <a:rPr kumimoji="0" lang="en-US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psi/</a:t>
                      </a: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МПа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Предел текучести, </a:t>
                      </a:r>
                      <a:r>
                        <a:rPr kumimoji="0" lang="en-US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psi</a:t>
                      </a: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/МПа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Относительное удлинение,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%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Работа удара</a:t>
                      </a:r>
                      <a:r>
                        <a:rPr kumimoji="0" lang="en-US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, </a:t>
                      </a:r>
                      <a:endParaRPr kumimoji="0" lang="ru-RU" alt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J</a:t>
                      </a: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(Дж)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Поверхностная твердость по Бринеллю, </a:t>
                      </a:r>
                      <a:r>
                        <a:rPr kumimoji="0" lang="en-US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HB</a:t>
                      </a:r>
                      <a:endParaRPr kumimoji="0" lang="ru-RU" alt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До</a:t>
                      </a:r>
                      <a:r>
                        <a:rPr kumimoji="0" lang="en-US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175</a:t>
                      </a:r>
                      <a:endParaRPr kumimoji="0" lang="ru-RU" alt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140,000</a:t>
                      </a: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/965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110,000</a:t>
                      </a:r>
                      <a:r>
                        <a:rPr kumimoji="0" lang="ru-RU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/758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15</a:t>
                      </a:r>
                      <a:endParaRPr kumimoji="0" lang="ru-RU" alt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68585" marR="6858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48</a:t>
                      </a:r>
                    </a:p>
                  </a:txBody>
                  <a:tcPr marL="68585" marR="6858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285 </a:t>
                      </a:r>
                      <a:r>
                        <a:rPr kumimoji="0" lang="ru-RU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- 341</a:t>
                      </a:r>
                    </a:p>
                  </a:txBody>
                  <a:tcPr marL="68585" marR="6858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Более</a:t>
                      </a:r>
                      <a:r>
                        <a:rPr kumimoji="0" lang="en-US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175</a:t>
                      </a:r>
                      <a:endParaRPr kumimoji="0" lang="ru-RU" alt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135,000</a:t>
                      </a: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/931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100,000</a:t>
                      </a:r>
                      <a:r>
                        <a:rPr kumimoji="0" lang="ru-RU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/689</a:t>
                      </a:r>
                    </a:p>
                  </a:txBody>
                  <a:tcPr marL="68585" marR="6858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9728" name="Rectangle 6"/>
          <p:cNvSpPr>
            <a:spLocks noChangeArrowheads="1"/>
          </p:cNvSpPr>
          <p:nvPr/>
        </p:nvSpPr>
        <p:spPr bwMode="auto">
          <a:xfrm>
            <a:off x="166688" y="2689201"/>
            <a:ext cx="9544050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ru-RU" altLang="ru-RU" sz="1200" dirty="0"/>
              <a:t>Механические свойства трубной продукции по </a:t>
            </a:r>
            <a:r>
              <a:rPr lang="en-US" altLang="ru-RU" sz="1200" dirty="0"/>
              <a:t>API</a:t>
            </a:r>
            <a:r>
              <a:rPr lang="ru-RU" altLang="ru-RU" sz="1200" dirty="0"/>
              <a:t> 7-1 (УБТ, УБТ-</a:t>
            </a:r>
            <a:r>
              <a:rPr lang="en-US" altLang="ru-RU" sz="1200" dirty="0"/>
              <a:t>HW(</a:t>
            </a:r>
            <a:r>
              <a:rPr lang="ru-RU" altLang="ru-RU" sz="1200" dirty="0"/>
              <a:t>ТБТ</a:t>
            </a:r>
            <a:r>
              <a:rPr lang="en-US" altLang="ru-RU" sz="1200" dirty="0"/>
              <a:t>)</a:t>
            </a:r>
            <a:r>
              <a:rPr lang="ru-RU" altLang="ru-RU" sz="1200" dirty="0"/>
              <a:t>, ВБТ), методы тестирования по</a:t>
            </a:r>
            <a:r>
              <a:rPr lang="en-US" altLang="ru-RU" sz="1200" dirty="0"/>
              <a:t> ASTM A 370</a:t>
            </a:r>
            <a:endParaRPr lang="ru-RU" altLang="ru-RU" sz="1200" dirty="0"/>
          </a:p>
          <a:p>
            <a:pPr eaLnBrk="0" hangingPunct="0"/>
            <a:endParaRPr lang="ru-RU" altLang="ru-RU" sz="900" dirty="0"/>
          </a:p>
          <a:p>
            <a:pPr eaLnBrk="0" hangingPunct="0">
              <a:buFont typeface="Wingdings" pitchFamily="2" charset="2"/>
              <a:buChar char="Ø"/>
            </a:pPr>
            <a:r>
              <a:rPr lang="ru-RU" altLang="ru-RU" sz="1200" dirty="0"/>
              <a:t>  Все резьбовые соединения подвергаются упрочнению методом холодной пластической деформации, </a:t>
            </a:r>
            <a:r>
              <a:rPr lang="ru-RU" altLang="ru-RU" sz="1200" dirty="0" smtClean="0"/>
              <a:t>фосфатированы </a:t>
            </a:r>
            <a:r>
              <a:rPr lang="ru-RU" altLang="ru-RU" sz="1200" dirty="0"/>
              <a:t>и защищены толстостенными полимерными или штампованными стальными колпачками</a:t>
            </a:r>
          </a:p>
          <a:p>
            <a:pPr eaLnBrk="0" hangingPunct="0">
              <a:buFont typeface="Wingdings" pitchFamily="2" charset="2"/>
              <a:buChar char="Ø"/>
            </a:pPr>
            <a:r>
              <a:rPr lang="ru-RU" altLang="ru-RU" sz="1200" dirty="0"/>
              <a:t>  Внешнее покрытие трубной продукции: эмаль ПФ-116, зеленая</a:t>
            </a:r>
          </a:p>
          <a:p>
            <a:pPr eaLnBrk="0" hangingPunct="0"/>
            <a:endParaRPr lang="en-US" altLang="ru-RU" sz="1200" dirty="0"/>
          </a:p>
        </p:txBody>
      </p:sp>
      <p:sp>
        <p:nvSpPr>
          <p:cNvPr id="29729" name="Прямоугольник 6"/>
          <p:cNvSpPr>
            <a:spLocks noChangeArrowheads="1"/>
          </p:cNvSpPr>
          <p:nvPr/>
        </p:nvSpPr>
        <p:spPr bwMode="auto">
          <a:xfrm>
            <a:off x="38100" y="652463"/>
            <a:ext cx="8431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Технические характеристики бурильных инструментов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38" y="131763"/>
            <a:ext cx="11588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609314" y="392113"/>
            <a:ext cx="358920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altLang="ru-RU" sz="2000" b="1" dirty="0" smtClean="0">
                <a:solidFill>
                  <a:srgbClr val="008000"/>
                </a:solidFill>
              </a:rPr>
              <a:t>Продукция и сервис</a:t>
            </a:r>
            <a:endParaRPr lang="en-US" altLang="ru-RU" sz="2000" b="1" dirty="0">
              <a:solidFill>
                <a:srgbClr val="008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28229" y="792163"/>
            <a:ext cx="5580723" cy="5416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+mn-cs"/>
              </a:rPr>
              <a:t> </a:t>
            </a:r>
            <a: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+mn-cs"/>
              </a:rPr>
              <a:t>Блюмы квадратного сечения </a:t>
            </a:r>
            <a:r>
              <a:rPr lang="ru-RU" sz="1600" dirty="0" smtClean="0">
                <a:solidFill>
                  <a:srgbClr val="002060"/>
                </a:solidFill>
                <a:latin typeface="Arial" pitchFamily="34" charset="0"/>
                <a:cs typeface="+mn-cs"/>
              </a:rPr>
              <a:t>(непрерывнолитые) </a:t>
            </a:r>
          </a:p>
          <a:p>
            <a:pPr>
              <a:defRPr/>
            </a:pPr>
            <a:r>
              <a:rPr lang="ru-RU" sz="1600" dirty="0" smtClean="0">
                <a:solidFill>
                  <a:srgbClr val="002060"/>
                </a:solidFill>
                <a:latin typeface="Arial" pitchFamily="34" charset="0"/>
              </a:rPr>
              <a:t>(минимальный заказ 18-20 тн)</a:t>
            </a:r>
            <a:endParaRPr lang="ru-RU" sz="1600" dirty="0">
              <a:solidFill>
                <a:srgbClr val="002060"/>
              </a:solidFill>
              <a:latin typeface="Arial" pitchFamily="34" charset="0"/>
            </a:endParaRPr>
          </a:p>
          <a:p>
            <a:pPr>
              <a:defRPr/>
            </a:pPr>
            <a:endParaRPr lang="en-US" sz="1400" b="1" dirty="0">
              <a:solidFill>
                <a:srgbClr val="002060"/>
              </a:solidFill>
              <a:latin typeface="Arial" pitchFamily="34" charset="0"/>
              <a:cs typeface="+mn-cs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Минимальное сечение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250 x 250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мм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Максимальное сечение 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650 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 650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мм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ru-RU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Длина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1800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мм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до 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6000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мм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60000" indent="-285750">
              <a:defRPr/>
            </a:pPr>
            <a:endParaRPr lang="en-US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+mn-cs"/>
              </a:rPr>
              <a:t>Слитки </a:t>
            </a:r>
            <a:r>
              <a:rPr lang="ru-RU" sz="1600" dirty="0" smtClean="0">
                <a:solidFill>
                  <a:srgbClr val="002060"/>
                </a:solidFill>
                <a:latin typeface="Arial" pitchFamily="34" charset="0"/>
                <a:cs typeface="+mn-cs"/>
              </a:rPr>
              <a:t>(</a:t>
            </a:r>
            <a:r>
              <a:rPr lang="ru-RU" sz="1600" dirty="0">
                <a:solidFill>
                  <a:srgbClr val="002060"/>
                </a:solidFill>
                <a:latin typeface="Arial" pitchFamily="34" charset="0"/>
              </a:rPr>
              <a:t>минимальный заказ 18-20 тн</a:t>
            </a:r>
            <a:r>
              <a:rPr lang="ru-RU" sz="1600" dirty="0" smtClean="0">
                <a:solidFill>
                  <a:srgbClr val="002060"/>
                </a:solidFill>
                <a:latin typeface="Arial" pitchFamily="34" charset="0"/>
                <a:cs typeface="+mn-cs"/>
              </a:rPr>
              <a:t>)</a:t>
            </a:r>
            <a:endParaRPr lang="ru-RU" sz="1600" dirty="0">
              <a:solidFill>
                <a:srgbClr val="002060"/>
              </a:solidFill>
              <a:latin typeface="Arial" pitchFamily="34" charset="0"/>
              <a:cs typeface="+mn-cs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Развес слитков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тн,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10,3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тн, </a:t>
            </a:r>
            <a:r>
              <a:rPr lang="ru-RU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12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тн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ru-RU" sz="2000" b="1" dirty="0">
              <a:solidFill>
                <a:schemeClr val="accent4">
                  <a:lumMod val="75000"/>
                </a:schemeClr>
              </a:solidFill>
              <a:latin typeface="Arial" pitchFamily="34" charset="0"/>
              <a:cs typeface="+mn-cs"/>
            </a:endParaRPr>
          </a:p>
          <a:p>
            <a:pPr>
              <a:defRPr/>
            </a:pPr>
            <a: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+mn-cs"/>
              </a:rPr>
              <a:t>Стальные поковки </a:t>
            </a:r>
            <a:r>
              <a:rPr lang="ru-RU" sz="1600" dirty="0" smtClean="0">
                <a:solidFill>
                  <a:srgbClr val="002060"/>
                </a:solidFill>
                <a:latin typeface="Arial" pitchFamily="34" charset="0"/>
              </a:rPr>
              <a:t>(</a:t>
            </a:r>
            <a:r>
              <a:rPr lang="ru-RU" sz="1600" dirty="0">
                <a:solidFill>
                  <a:srgbClr val="002060"/>
                </a:solidFill>
                <a:latin typeface="Arial" pitchFamily="34" charset="0"/>
              </a:rPr>
              <a:t>минимальный заказ </a:t>
            </a:r>
            <a:r>
              <a:rPr lang="ru-RU" sz="1600" dirty="0" smtClean="0">
                <a:solidFill>
                  <a:srgbClr val="002060"/>
                </a:solidFill>
                <a:latin typeface="Arial" pitchFamily="34" charset="0"/>
              </a:rPr>
              <a:t>12-14 </a:t>
            </a:r>
            <a:r>
              <a:rPr lang="ru-RU" sz="1600" dirty="0">
                <a:solidFill>
                  <a:srgbClr val="002060"/>
                </a:solidFill>
                <a:latin typeface="Arial" pitchFamily="34" charset="0"/>
              </a:rPr>
              <a:t>тн</a:t>
            </a:r>
            <a:r>
              <a:rPr lang="ru-RU" sz="1600" dirty="0" smtClean="0">
                <a:solidFill>
                  <a:srgbClr val="002060"/>
                </a:solidFill>
                <a:latin typeface="Arial" pitchFamily="34" charset="0"/>
              </a:rPr>
              <a:t>)</a:t>
            </a:r>
            <a:endParaRPr lang="ru-RU" sz="1600" dirty="0">
              <a:solidFill>
                <a:srgbClr val="002060"/>
              </a:solidFill>
              <a:latin typeface="Arial" pitchFamily="34" charset="0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OD 129 – 500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мм, длина согласовывается при заказе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Arial" pitchFamily="34" charset="0"/>
                <a:cs typeface="+mn-cs"/>
              </a:rPr>
              <a:t> </a:t>
            </a:r>
            <a:endParaRPr lang="ru-RU" sz="2000" b="1" dirty="0">
              <a:solidFill>
                <a:prstClr val="black"/>
              </a:solidFill>
              <a:latin typeface="Arial" pitchFamily="34" charset="0"/>
              <a:cs typeface="+mn-cs"/>
            </a:endParaRPr>
          </a:p>
          <a:p>
            <a:pPr>
              <a:defRPr/>
            </a:pPr>
            <a: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+mn-cs"/>
              </a:rPr>
              <a:t>Марки сталей</a:t>
            </a:r>
            <a:endParaRPr lang="ru-RU" sz="1600" b="1" dirty="0">
              <a:solidFill>
                <a:srgbClr val="002060"/>
              </a:solidFill>
              <a:latin typeface="Arial" pitchFamily="34" charset="0"/>
              <a:cs typeface="+mn-cs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Углеродистые стали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Легированные и высоколегированные стали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Нержавеющие стали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хромистые и аустенитные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250">
              <a:defRPr/>
            </a:pPr>
            <a:r>
              <a:rPr lang="en-US" sz="2000" b="1" dirty="0">
                <a:solidFill>
                  <a:srgbClr val="39639D">
                    <a:lumMod val="75000"/>
                  </a:srgbClr>
                </a:solidFill>
                <a:latin typeface="Arial" pitchFamily="34" charset="0"/>
                <a:cs typeface="+mn-cs"/>
              </a:rPr>
              <a:t> </a:t>
            </a:r>
            <a:endParaRPr lang="ru-RU" sz="2000" b="1" dirty="0">
              <a:solidFill>
                <a:srgbClr val="39639D">
                  <a:lumMod val="75000"/>
                </a:srgbClr>
              </a:solidFill>
              <a:latin typeface="Arial" pitchFamily="34" charset="0"/>
              <a:cs typeface="+mn-cs"/>
            </a:endParaRPr>
          </a:p>
          <a:p>
            <a:pPr>
              <a:defRPr/>
            </a:pPr>
            <a:r>
              <a:rPr lang="ru-RU" sz="1600" b="1" dirty="0" smtClean="0">
                <a:solidFill>
                  <a:srgbClr val="002060"/>
                </a:solidFill>
                <a:latin typeface="Arial" pitchFamily="34" charset="0"/>
              </a:rPr>
              <a:t>Термическая обработка</a:t>
            </a:r>
            <a:endParaRPr lang="ru-RU" sz="1600" b="1" dirty="0">
              <a:solidFill>
                <a:srgbClr val="002060"/>
              </a:solidFill>
              <a:latin typeface="Arial" pitchFamily="34" charset="0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Закалка и отпуск</a:t>
            </a:r>
            <a:endParaRPr lang="ru-RU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Отжиг </a:t>
            </a:r>
            <a:endParaRPr lang="ru-RU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60000" indent="-285750">
              <a:buFont typeface="Wingdings" pitchFamily="2" charset="2"/>
              <a:buChar char="ü"/>
              <a:defRPr/>
            </a:pP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Нормализация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200" dirty="0">
              <a:latin typeface="Arial" pitchFamily="34" charset="0"/>
            </a:endParaRPr>
          </a:p>
          <a:p>
            <a:pPr>
              <a:defRPr/>
            </a:pPr>
            <a:endParaRPr lang="en-US" sz="1600" b="1" dirty="0">
              <a:solidFill>
                <a:prstClr val="black"/>
              </a:solidFill>
              <a:latin typeface="Arial" pitchFamily="34" charset="0"/>
              <a:cs typeface="+mn-cs"/>
            </a:endParaRPr>
          </a:p>
        </p:txBody>
      </p:sp>
      <p:sp>
        <p:nvSpPr>
          <p:cNvPr id="15364" name="Номер слайда 3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 eaLnBrk="0" hangingPunct="0">
              <a:spcBef>
                <a:spcPts val="325"/>
              </a:spcBef>
              <a:buClr>
                <a:schemeClr val="accent1"/>
              </a:buClr>
              <a:buFont typeface="Verdana" pitchFamily="34" charset="0"/>
              <a:buChar char="◦"/>
              <a:defRPr sz="2300"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 eaLnBrk="0" hangingPunct="0">
              <a:spcBef>
                <a:spcPts val="350"/>
              </a:spcBef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 eaLnBrk="0" hangingPunct="0">
              <a:spcBef>
                <a:spcPts val="350"/>
              </a:spcBef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652BE180-C180-4099-AAB9-7B1E8E8A0936}" type="slidenum">
              <a:rPr lang="ru-RU" altLang="ru-RU" sz="1000" smtClean="0">
                <a:solidFill>
                  <a:srgbClr val="898989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9</a:t>
            </a:fld>
            <a:endParaRPr lang="ru-RU" altLang="ru-RU" sz="1000" smtClean="0">
              <a:solidFill>
                <a:srgbClr val="898989"/>
              </a:solidFill>
              <a:latin typeface="Arial" charset="0"/>
            </a:endParaRPr>
          </a:p>
        </p:txBody>
      </p:sp>
      <p:pic>
        <p:nvPicPr>
          <p:cNvPr id="15365" name="Picture 5" descr="Логоти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206" y="188914"/>
            <a:ext cx="1207294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820119" y="3780148"/>
            <a:ext cx="3918528" cy="2329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5512981" y="1104900"/>
            <a:ext cx="3762993" cy="2203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36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052" y="196850"/>
            <a:ext cx="125544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95215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</TotalTime>
  <Words>1906</Words>
  <Application>Microsoft Office PowerPoint</Application>
  <PresentationFormat>Лист A4 (210x297 мм)</PresentationFormat>
  <Paragraphs>385</Paragraphs>
  <Slides>24</Slides>
  <Notes>19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Wingdings 3</vt:lpstr>
      <vt:lpstr>Тема Office</vt:lpstr>
      <vt:lpstr>Acrobat Document</vt:lpstr>
      <vt:lpstr>Adobe Acrobat Document</vt:lpstr>
      <vt:lpstr>Презентация PowerPoint</vt:lpstr>
      <vt:lpstr>Презентация PowerPoint</vt:lpstr>
      <vt:lpstr>МАКСИМАЛЬНЫЙ ВЫПУСК ГОТОВОЙ ПРОДУКЦИИ В МЕСЯЦ  1000 шт.     250-300 шт.      50 шт.    до 800 т         УБТ                УБТ (HW) ТБТ         ВБТ        сталь / поковки  ОБЩИЕ ОБЪЕМЫ ПРОДАЖ В ГОД 18000 – 24000 т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Наш основополагающий подход принес нам долгосрочные партнерские отношения и репутацию надежного и ответственного производителя.   Тщательный подход и безупречная деловая репутация позволяют ДП «Завод УБ и ВТ» строить долгосрочные партнерские отношения с нашими клиентами.  На протяжении 30 лет нам доверяют ведущие компании в Украине, Российской Федерации, Европе, Северной Америке и Канаде, на Дальнем и Ближнем Востоке, в Юго-Восточной Азии и Персидском заливе, а также в странах СНГ </vt:lpstr>
      <vt:lpstr>Презентация PowerPoint</vt:lpstr>
      <vt:lpstr>Презентация PowerPoint</vt:lpstr>
    </vt:vector>
  </TitlesOfParts>
  <Company>УБиВТ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Пользователь</cp:lastModifiedBy>
  <cp:revision>171</cp:revision>
  <cp:lastPrinted>2018-04-12T10:28:42Z</cp:lastPrinted>
  <dcterms:created xsi:type="dcterms:W3CDTF">2018-04-11T07:09:33Z</dcterms:created>
  <dcterms:modified xsi:type="dcterms:W3CDTF">2019-12-02T22:12:28Z</dcterms:modified>
</cp:coreProperties>
</file>